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7"/>
  </p:notesMasterIdLst>
  <p:sldIdLst>
    <p:sldId id="299" r:id="rId2"/>
    <p:sldId id="279" r:id="rId3"/>
    <p:sldId id="281" r:id="rId4"/>
    <p:sldId id="280" r:id="rId5"/>
    <p:sldId id="282" r:id="rId6"/>
    <p:sldId id="283" r:id="rId7"/>
    <p:sldId id="284" r:id="rId8"/>
    <p:sldId id="262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77" r:id="rId24"/>
    <p:sldId id="278" r:id="rId25"/>
    <p:sldId id="256" r:id="rId26"/>
  </p:sldIdLst>
  <p:sldSz cx="7556500" cy="5321300"/>
  <p:notesSz cx="9926638" cy="6797675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nva Sans Bold" panose="020B0604020202020204" charset="0"/>
      <p:regular r:id="rId32"/>
    </p:embeddedFont>
  </p:embeddedFontLst>
  <p:defaultTextStyle>
    <a:defPPr>
      <a:defRPr lang="en-US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 userDrawn="1">
          <p15:clr>
            <a:srgbClr val="A4A3A4"/>
          </p15:clr>
        </p15:guide>
        <p15:guide id="2" pos="40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62"/>
    <p:restoredTop sz="94726"/>
  </p:normalViewPr>
  <p:slideViewPr>
    <p:cSldViewPr showGuides="1">
      <p:cViewPr varScale="1">
        <p:scale>
          <a:sx n="118" d="100"/>
          <a:sy n="118" d="100"/>
        </p:scale>
        <p:origin x="638" y="86"/>
      </p:cViewPr>
      <p:guideLst>
        <p:guide orient="horz" pos="1484"/>
        <p:guide pos="40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902307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135935585" name="Date Placeholder 2"/>
          <p:cNvSpPr>
            <a:spLocks noGrp="1"/>
          </p:cNvSpPr>
          <p:nvPr>
            <p:ph type="dt" idx="2"/>
          </p:nvPr>
        </p:nvSpPr>
        <p:spPr bwMode="auto"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602569506" name="Date Placeholder 2"/>
          <p:cNvSpPr>
            <a:spLocks noGrp="1"/>
          </p:cNvSpPr>
          <p:nvPr>
            <p:ph type="dt" idx="3"/>
          </p:nvPr>
        </p:nvSpPr>
        <p:spPr bwMode="auto"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119520159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357973232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184893443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CB6035-631F-A68A-B83C-E58C077236FA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7724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062752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759616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900406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392B654-D7B4-43D3-DD0C-B4BD1AC8724A}" type="slidenum">
              <a:rPr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6496006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3277868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993657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EAB6D93-DDF7-4ACE-00D7-EE3B6A77E92A}" type="slidenum">
              <a:rPr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1675337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06437818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2356740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734FD99-F04D-9148-6A77-16C2B3699588}" type="slidenum">
              <a:rPr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25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277099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1482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962076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0CB6035-631F-A68A-B83C-E58C077236FA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062752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759616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900406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392B654-D7B4-43D3-DD0C-B4BD1AC8724A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062752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759616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900406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392B654-D7B4-43D3-DD0C-B4BD1AC8724A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5691564" name="Title 1"/>
          <p:cNvSpPr>
            <a:spLocks noGrp="1"/>
          </p:cNvSpPr>
          <p:nvPr>
            <p:ph type="ctrTitle"/>
          </p:nvPr>
        </p:nvSpPr>
        <p:spPr bwMode="auto">
          <a:xfrm>
            <a:off x="973869" y="1500249"/>
            <a:ext cx="11037179" cy="1035194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679184528" name="Subtitle 2"/>
          <p:cNvSpPr>
            <a:spLocks noGrp="1"/>
          </p:cNvSpPr>
          <p:nvPr>
            <p:ph type="subTitle" idx="1"/>
          </p:nvPr>
        </p:nvSpPr>
        <p:spPr bwMode="auto">
          <a:xfrm>
            <a:off x="1947737" y="2736669"/>
            <a:ext cx="9089442" cy="12341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21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43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6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87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09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31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53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75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173486936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74633517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3307004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248491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986592880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22738697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13755832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8519271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3101457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9414065" y="193401"/>
            <a:ext cx="2921606" cy="4120654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460483299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49246" y="193401"/>
            <a:ext cx="8548403" cy="4120654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60567148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62792241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8154477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965307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150950127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79541240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2085358690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618738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6951659" name="Title 1"/>
          <p:cNvSpPr>
            <a:spLocks noGrp="1"/>
          </p:cNvSpPr>
          <p:nvPr>
            <p:ph type="title"/>
          </p:nvPr>
        </p:nvSpPr>
        <p:spPr bwMode="auto">
          <a:xfrm>
            <a:off x="1025719" y="3103346"/>
            <a:ext cx="11037179" cy="959176"/>
          </a:xfrm>
        </p:spPr>
        <p:txBody>
          <a:bodyPr anchor="t"/>
          <a:lstStyle>
            <a:lvl1pPr algn="l">
              <a:defRPr sz="2815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07406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25719" y="2046913"/>
            <a:ext cx="11037179" cy="1056434"/>
          </a:xfrm>
        </p:spPr>
        <p:txBody>
          <a:bodyPr anchor="b"/>
          <a:lstStyle>
            <a:lvl1pPr marL="0" indent="0">
              <a:buNone/>
              <a:defRPr sz="1410">
                <a:solidFill>
                  <a:schemeClr val="tx1">
                    <a:tint val="75000"/>
                  </a:schemeClr>
                </a:solidFill>
              </a:defRPr>
            </a:lvl1pPr>
            <a:lvl2pPr marL="32194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64389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965835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4pPr>
            <a:lvl5pPr marL="1287780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5pPr>
            <a:lvl6pPr marL="1609725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6pPr>
            <a:lvl7pPr marL="1931670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7pPr>
            <a:lvl8pPr marL="2253615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8pPr>
            <a:lvl9pPr marL="2575560" indent="0">
              <a:buNone/>
              <a:defRPr sz="9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243179591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2029792422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6013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649816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65765567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49246" y="1126864"/>
            <a:ext cx="5735005" cy="3187191"/>
          </a:xfrm>
        </p:spPr>
        <p:txBody>
          <a:bodyPr/>
          <a:lstStyle>
            <a:lvl1pPr>
              <a:defRPr sz="1970"/>
            </a:lvl1pPr>
            <a:lvl2pPr>
              <a:defRPr sz="1690"/>
            </a:lvl2pPr>
            <a:lvl3pPr>
              <a:defRPr sz="141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449217320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600666" y="1126864"/>
            <a:ext cx="5735005" cy="3187191"/>
          </a:xfrm>
        </p:spPr>
        <p:txBody>
          <a:bodyPr/>
          <a:lstStyle>
            <a:lvl1pPr>
              <a:defRPr sz="1970"/>
            </a:lvl1pPr>
            <a:lvl2pPr>
              <a:defRPr sz="1690"/>
            </a:lvl2pPr>
            <a:lvl3pPr>
              <a:defRPr sz="141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9315224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14019141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06063693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22490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5206803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9246" y="1081029"/>
            <a:ext cx="5737260" cy="450521"/>
          </a:xfrm>
        </p:spPr>
        <p:txBody>
          <a:bodyPr anchor="b"/>
          <a:lstStyle>
            <a:lvl1pPr marL="0" indent="0">
              <a:buNone/>
              <a:defRPr sz="1690" b="1"/>
            </a:lvl1pPr>
            <a:lvl2pPr marL="321945" indent="0">
              <a:buNone/>
              <a:defRPr sz="1410" b="1"/>
            </a:lvl2pPr>
            <a:lvl3pPr marL="643890" indent="0">
              <a:buNone/>
              <a:defRPr sz="1270" b="1"/>
            </a:lvl3pPr>
            <a:lvl4pPr marL="965835" indent="0">
              <a:buNone/>
              <a:defRPr sz="1125" b="1"/>
            </a:lvl4pPr>
            <a:lvl5pPr marL="1287780" indent="0">
              <a:buNone/>
              <a:defRPr sz="1125" b="1"/>
            </a:lvl5pPr>
            <a:lvl6pPr marL="1609725" indent="0">
              <a:buNone/>
              <a:defRPr sz="1125" b="1"/>
            </a:lvl6pPr>
            <a:lvl7pPr marL="1931670" indent="0">
              <a:buNone/>
              <a:defRPr sz="1125" b="1"/>
            </a:lvl7pPr>
            <a:lvl8pPr marL="2253615" indent="0">
              <a:buNone/>
              <a:defRPr sz="1125" b="1"/>
            </a:lvl8pPr>
            <a:lvl9pPr marL="2575560" indent="0">
              <a:buNone/>
              <a:defRPr sz="1125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4027081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49246" y="1531550"/>
            <a:ext cx="5737260" cy="2782504"/>
          </a:xfrm>
        </p:spPr>
        <p:txBody>
          <a:bodyPr/>
          <a:lstStyle>
            <a:lvl1pPr>
              <a:defRPr sz="1690"/>
            </a:lvl1pPr>
            <a:lvl2pPr>
              <a:defRPr sz="1410"/>
            </a:lvl2pPr>
            <a:lvl3pPr>
              <a:defRPr sz="127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29382101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596158" y="1081029"/>
            <a:ext cx="5739513" cy="450521"/>
          </a:xfrm>
        </p:spPr>
        <p:txBody>
          <a:bodyPr anchor="b"/>
          <a:lstStyle>
            <a:lvl1pPr marL="0" indent="0">
              <a:buNone/>
              <a:defRPr sz="1690" b="1"/>
            </a:lvl1pPr>
            <a:lvl2pPr marL="321945" indent="0">
              <a:buNone/>
              <a:defRPr sz="1410" b="1"/>
            </a:lvl2pPr>
            <a:lvl3pPr marL="643890" indent="0">
              <a:buNone/>
              <a:defRPr sz="1270" b="1"/>
            </a:lvl3pPr>
            <a:lvl4pPr marL="965835" indent="0">
              <a:buNone/>
              <a:defRPr sz="1125" b="1"/>
            </a:lvl4pPr>
            <a:lvl5pPr marL="1287780" indent="0">
              <a:buNone/>
              <a:defRPr sz="1125" b="1"/>
            </a:lvl5pPr>
            <a:lvl6pPr marL="1609725" indent="0">
              <a:buNone/>
              <a:defRPr sz="1125" b="1"/>
            </a:lvl6pPr>
            <a:lvl7pPr marL="1931670" indent="0">
              <a:buNone/>
              <a:defRPr sz="1125" b="1"/>
            </a:lvl7pPr>
            <a:lvl8pPr marL="2253615" indent="0">
              <a:buNone/>
              <a:defRPr sz="1125" b="1"/>
            </a:lvl8pPr>
            <a:lvl9pPr marL="2575560" indent="0">
              <a:buNone/>
              <a:defRPr sz="1125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32769639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596158" y="1531550"/>
            <a:ext cx="5739513" cy="2782504"/>
          </a:xfrm>
        </p:spPr>
        <p:txBody>
          <a:bodyPr/>
          <a:lstStyle>
            <a:lvl1pPr>
              <a:defRPr sz="1690"/>
            </a:lvl1pPr>
            <a:lvl2pPr>
              <a:defRPr sz="1410"/>
            </a:lvl2pPr>
            <a:lvl3pPr>
              <a:defRPr sz="127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017023478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973131355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21609047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67177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41300070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936247580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4320726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684911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80711023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50937012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0477946" name="Title 1"/>
          <p:cNvSpPr>
            <a:spLocks noGrp="1"/>
          </p:cNvSpPr>
          <p:nvPr>
            <p:ph type="title"/>
          </p:nvPr>
        </p:nvSpPr>
        <p:spPr bwMode="auto">
          <a:xfrm>
            <a:off x="649247" y="192282"/>
            <a:ext cx="4271948" cy="818318"/>
          </a:xfrm>
        </p:spPr>
        <p:txBody>
          <a:bodyPr anchor="b"/>
          <a:lstStyle>
            <a:lvl1pPr algn="l">
              <a:defRPr sz="141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70905459" name="Content Placeholder 2"/>
          <p:cNvSpPr>
            <a:spLocks noGrp="1"/>
          </p:cNvSpPr>
          <p:nvPr>
            <p:ph idx="1"/>
          </p:nvPr>
        </p:nvSpPr>
        <p:spPr bwMode="auto">
          <a:xfrm>
            <a:off x="5076742" y="192283"/>
            <a:ext cx="7258929" cy="4121772"/>
          </a:xfrm>
        </p:spPr>
        <p:txBody>
          <a:bodyPr/>
          <a:lstStyle>
            <a:lvl1pPr>
              <a:defRPr sz="2255"/>
            </a:lvl1pPr>
            <a:lvl2pPr>
              <a:defRPr sz="1970"/>
            </a:lvl2pPr>
            <a:lvl3pPr>
              <a:defRPr sz="1690"/>
            </a:lvl3pPr>
            <a:lvl4pPr>
              <a:defRPr sz="1410"/>
            </a:lvl4pPr>
            <a:lvl5pPr>
              <a:defRPr sz="1410"/>
            </a:lvl5pPr>
            <a:lvl6pPr>
              <a:defRPr sz="1410"/>
            </a:lvl6pPr>
            <a:lvl7pPr>
              <a:defRPr sz="1410"/>
            </a:lvl7pPr>
            <a:lvl8pPr>
              <a:defRPr sz="1410"/>
            </a:lvl8pPr>
            <a:lvl9pPr>
              <a:defRPr sz="141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119578492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49247" y="1010600"/>
            <a:ext cx="4271948" cy="3303454"/>
          </a:xfrm>
        </p:spPr>
        <p:txBody>
          <a:bodyPr/>
          <a:lstStyle>
            <a:lvl1pPr marL="0" indent="0">
              <a:buNone/>
              <a:defRPr sz="985"/>
            </a:lvl1pPr>
            <a:lvl2pPr marL="321945" indent="0">
              <a:buNone/>
              <a:defRPr sz="845"/>
            </a:lvl2pPr>
            <a:lvl3pPr marL="643890" indent="0">
              <a:buNone/>
              <a:defRPr sz="705"/>
            </a:lvl3pPr>
            <a:lvl4pPr marL="965835" indent="0">
              <a:buNone/>
              <a:defRPr sz="635"/>
            </a:lvl4pPr>
            <a:lvl5pPr marL="1287780" indent="0">
              <a:buNone/>
              <a:defRPr sz="635"/>
            </a:lvl5pPr>
            <a:lvl6pPr marL="1609725" indent="0">
              <a:buNone/>
              <a:defRPr sz="635"/>
            </a:lvl6pPr>
            <a:lvl7pPr marL="1931670" indent="0">
              <a:buNone/>
              <a:defRPr sz="635"/>
            </a:lvl7pPr>
            <a:lvl8pPr marL="2253615" indent="0">
              <a:buNone/>
              <a:defRPr sz="635"/>
            </a:lvl8pPr>
            <a:lvl9pPr marL="2575560" indent="0">
              <a:buNone/>
              <a:defRPr sz="635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0603311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54505970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4817984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3504045" name="Title 1"/>
          <p:cNvSpPr>
            <a:spLocks noGrp="1"/>
          </p:cNvSpPr>
          <p:nvPr>
            <p:ph type="title"/>
          </p:nvPr>
        </p:nvSpPr>
        <p:spPr bwMode="auto">
          <a:xfrm>
            <a:off x="2545134" y="3380591"/>
            <a:ext cx="7790950" cy="399098"/>
          </a:xfrm>
        </p:spPr>
        <p:txBody>
          <a:bodyPr anchor="b"/>
          <a:lstStyle>
            <a:lvl1pPr algn="l">
              <a:defRPr sz="141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943829202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545134" y="431517"/>
            <a:ext cx="7790950" cy="2897649"/>
          </a:xfrm>
        </p:spPr>
        <p:txBody>
          <a:bodyPr/>
          <a:lstStyle>
            <a:lvl1pPr marL="0" indent="0">
              <a:buNone/>
              <a:defRPr sz="2255"/>
            </a:lvl1pPr>
            <a:lvl2pPr marL="321945" indent="0">
              <a:buNone/>
              <a:defRPr sz="1970"/>
            </a:lvl2pPr>
            <a:lvl3pPr marL="643890" indent="0">
              <a:buNone/>
              <a:defRPr sz="1690"/>
            </a:lvl3pPr>
            <a:lvl4pPr marL="965835" indent="0">
              <a:buNone/>
              <a:defRPr sz="1410"/>
            </a:lvl4pPr>
            <a:lvl5pPr marL="1287780" indent="0">
              <a:buNone/>
              <a:defRPr sz="1410"/>
            </a:lvl5pPr>
            <a:lvl6pPr marL="1609725" indent="0">
              <a:buNone/>
              <a:defRPr sz="1410"/>
            </a:lvl6pPr>
            <a:lvl7pPr marL="1931670" indent="0">
              <a:buNone/>
              <a:defRPr sz="1410"/>
            </a:lvl7pPr>
            <a:lvl8pPr marL="2253615" indent="0">
              <a:buNone/>
              <a:defRPr sz="1410"/>
            </a:lvl8pPr>
            <a:lvl9pPr marL="2575560" indent="0">
              <a:buNone/>
              <a:defRPr sz="141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57412612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45134" y="3779689"/>
            <a:ext cx="7790950" cy="566785"/>
          </a:xfrm>
        </p:spPr>
        <p:txBody>
          <a:bodyPr/>
          <a:lstStyle>
            <a:lvl1pPr marL="0" indent="0">
              <a:buNone/>
              <a:defRPr sz="985"/>
            </a:lvl1pPr>
            <a:lvl2pPr marL="321945" indent="0">
              <a:buNone/>
              <a:defRPr sz="845"/>
            </a:lvl2pPr>
            <a:lvl3pPr marL="643890" indent="0">
              <a:buNone/>
              <a:defRPr sz="705"/>
            </a:lvl3pPr>
            <a:lvl4pPr marL="965835" indent="0">
              <a:buNone/>
              <a:defRPr sz="635"/>
            </a:lvl4pPr>
            <a:lvl5pPr marL="1287780" indent="0">
              <a:buNone/>
              <a:defRPr sz="635"/>
            </a:lvl5pPr>
            <a:lvl6pPr marL="1609725" indent="0">
              <a:buNone/>
              <a:defRPr sz="635"/>
            </a:lvl6pPr>
            <a:lvl7pPr marL="1931670" indent="0">
              <a:buNone/>
              <a:defRPr sz="635"/>
            </a:lvl7pPr>
            <a:lvl8pPr marL="2253615" indent="0">
              <a:buNone/>
              <a:defRPr sz="635"/>
            </a:lvl8pPr>
            <a:lvl9pPr marL="2575560" indent="0">
              <a:buNone/>
              <a:defRPr sz="635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517808031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366705082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4484724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5341590" name="Title Placeholder 1"/>
          <p:cNvSpPr>
            <a:spLocks noGrp="1"/>
          </p:cNvSpPr>
          <p:nvPr>
            <p:ph type="title"/>
          </p:nvPr>
        </p:nvSpPr>
        <p:spPr bwMode="auto">
          <a:xfrm>
            <a:off x="649246" y="193400"/>
            <a:ext cx="11686425" cy="804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40089597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9246" y="1126864"/>
            <a:ext cx="11686425" cy="3187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1649321785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49246" y="4476153"/>
            <a:ext cx="3029814" cy="257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2/4/2026</a:t>
            </a:fld>
            <a:endParaRPr lang="en-US"/>
          </a:p>
        </p:txBody>
      </p:sp>
      <p:sp>
        <p:nvSpPr>
          <p:cNvPr id="1717754411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436513" y="4476153"/>
            <a:ext cx="4111890" cy="257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575565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9305857" y="4476153"/>
            <a:ext cx="3029814" cy="257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3890" rtl="0">
        <a:spcBef>
          <a:spcPts val="0"/>
        </a:spcBef>
        <a:buNone/>
        <a:defRPr sz="31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643890" rtl="0">
        <a:spcBef>
          <a:spcPts val="0"/>
        </a:spcBef>
        <a:buFont typeface="Arial" panose="020B0704020202020204"/>
        <a:buChar char="•"/>
        <a:defRPr sz="2255">
          <a:solidFill>
            <a:schemeClr val="tx1"/>
          </a:solidFill>
          <a:latin typeface="+mn-lt"/>
          <a:ea typeface="+mn-ea"/>
          <a:cs typeface="+mn-cs"/>
        </a:defRPr>
      </a:lvl1pPr>
      <a:lvl2pPr marL="523240" indent="-201295" algn="l" defTabSz="643890" rtl="0">
        <a:spcBef>
          <a:spcPts val="0"/>
        </a:spcBef>
        <a:buFont typeface="Arial" panose="020B0704020202020204"/>
        <a:buChar char="–"/>
        <a:defRPr sz="1970">
          <a:solidFill>
            <a:schemeClr val="tx1"/>
          </a:solidFill>
          <a:latin typeface="+mn-lt"/>
          <a:ea typeface="+mn-ea"/>
          <a:cs typeface="+mn-cs"/>
        </a:defRPr>
      </a:lvl2pPr>
      <a:lvl3pPr marL="805180" indent="-161290" algn="l" defTabSz="643890" rtl="0">
        <a:spcBef>
          <a:spcPts val="0"/>
        </a:spcBef>
        <a:buFont typeface="Arial" panose="020B0704020202020204"/>
        <a:buChar char="•"/>
        <a:defRPr sz="1690">
          <a:solidFill>
            <a:schemeClr val="tx1"/>
          </a:solidFill>
          <a:latin typeface="+mn-lt"/>
          <a:ea typeface="+mn-ea"/>
          <a:cs typeface="+mn-cs"/>
        </a:defRPr>
      </a:lvl3pPr>
      <a:lvl4pPr marL="1127125" indent="-161290" algn="l" defTabSz="643890" rtl="0">
        <a:spcBef>
          <a:spcPts val="0"/>
        </a:spcBef>
        <a:buFont typeface="Arial" panose="020B0704020202020204"/>
        <a:buChar char="–"/>
        <a:defRPr sz="1410">
          <a:solidFill>
            <a:schemeClr val="tx1"/>
          </a:solidFill>
          <a:latin typeface="+mn-lt"/>
          <a:ea typeface="+mn-ea"/>
          <a:cs typeface="+mn-cs"/>
        </a:defRPr>
      </a:lvl4pPr>
      <a:lvl5pPr marL="1449070" indent="-161290" algn="l" defTabSz="643890" rtl="0">
        <a:spcBef>
          <a:spcPts val="0"/>
        </a:spcBef>
        <a:buFont typeface="Arial" panose="020B0704020202020204"/>
        <a:buChar char="»"/>
        <a:defRPr sz="1410">
          <a:solidFill>
            <a:schemeClr val="tx1"/>
          </a:solidFill>
          <a:latin typeface="+mn-lt"/>
          <a:ea typeface="+mn-ea"/>
          <a:cs typeface="+mn-cs"/>
        </a:defRPr>
      </a:lvl5pPr>
      <a:lvl6pPr marL="1771015" indent="-161290" algn="l" defTabSz="643890" rtl="0">
        <a:spcBef>
          <a:spcPts val="0"/>
        </a:spcBef>
        <a:buFont typeface="Arial" panose="020B0704020202020204"/>
        <a:buChar char="•"/>
        <a:defRPr sz="1410">
          <a:solidFill>
            <a:schemeClr val="tx1"/>
          </a:solidFill>
          <a:latin typeface="+mn-lt"/>
          <a:ea typeface="+mn-ea"/>
          <a:cs typeface="+mn-cs"/>
        </a:defRPr>
      </a:lvl6pPr>
      <a:lvl7pPr marL="2092960" indent="-161290" algn="l" defTabSz="643890" rtl="0">
        <a:spcBef>
          <a:spcPts val="0"/>
        </a:spcBef>
        <a:buFont typeface="Arial" panose="020B0704020202020204"/>
        <a:buChar char="•"/>
        <a:defRPr sz="1410">
          <a:solidFill>
            <a:schemeClr val="tx1"/>
          </a:solidFill>
          <a:latin typeface="+mn-lt"/>
          <a:ea typeface="+mn-ea"/>
          <a:cs typeface="+mn-cs"/>
        </a:defRPr>
      </a:lvl7pPr>
      <a:lvl8pPr marL="2414905" indent="-161290" algn="l" defTabSz="643890" rtl="0">
        <a:spcBef>
          <a:spcPts val="0"/>
        </a:spcBef>
        <a:buFont typeface="Arial" panose="020B0704020202020204"/>
        <a:buChar char="•"/>
        <a:defRPr sz="1410">
          <a:solidFill>
            <a:schemeClr val="tx1"/>
          </a:solidFill>
          <a:latin typeface="+mn-lt"/>
          <a:ea typeface="+mn-ea"/>
          <a:cs typeface="+mn-cs"/>
        </a:defRPr>
      </a:lvl8pPr>
      <a:lvl9pPr marL="2736850" indent="-161290" algn="l" defTabSz="643890" rtl="0">
        <a:spcBef>
          <a:spcPts val="0"/>
        </a:spcBef>
        <a:buFont typeface="Arial" panose="020B0704020202020204"/>
        <a:buChar char="•"/>
        <a:defRPr sz="141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1pPr>
      <a:lvl2pPr marL="321945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2pPr>
      <a:lvl3pPr marL="643890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3pPr>
      <a:lvl4pPr marL="965835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4pPr>
      <a:lvl5pPr marL="1287780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5pPr>
      <a:lvl6pPr marL="1609725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6pPr>
      <a:lvl7pPr marL="1931670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7pPr>
      <a:lvl8pPr marL="2253615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8pPr>
      <a:lvl9pPr marL="2575560" algn="l" defTabSz="643890" rtl="0">
        <a:defRPr sz="127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20.tiff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pic>
        <p:nvPicPr>
          <p:cNvPr id="2050" name="Grafik 48">
            <a:extLst>
              <a:ext uri="{FF2B5EF4-FFF2-40B4-BE49-F238E27FC236}">
                <a16:creationId xmlns:a16="http://schemas.microsoft.com/office/drawing/2014/main" id="{D0BEC059-5163-470B-9F12-011CEAF91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7" t="14211" r="12186" b="10869"/>
          <a:stretch>
            <a:fillRect/>
          </a:stretch>
        </p:blipFill>
        <p:spPr bwMode="auto">
          <a:xfrm>
            <a:off x="1298575" y="2579688"/>
            <a:ext cx="2408238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Grafik 49">
            <a:extLst>
              <a:ext uri="{FF2B5EF4-FFF2-40B4-BE49-F238E27FC236}">
                <a16:creationId xmlns:a16="http://schemas.microsoft.com/office/drawing/2014/main" id="{659FC8C7-7565-4CDD-9B06-1D905A128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0" t="28062" r="3004" b="12453"/>
          <a:stretch>
            <a:fillRect/>
          </a:stretch>
        </p:blipFill>
        <p:spPr bwMode="auto">
          <a:xfrm>
            <a:off x="3778250" y="2584450"/>
            <a:ext cx="2446338" cy="149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5EE972D0-296E-42DC-88A6-F16803B8C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856" y="603250"/>
            <a:ext cx="46627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47515" tIns="45720" rIns="547515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1" i="1" u="none" strike="noStrike" cap="none" normalizeH="0" baseline="0" dirty="0" bmk="_Hlk110927909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Blick unter die Haut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000" b="1" i="1" u="none" strike="noStrike" cap="none" normalizeH="0" baseline="0" dirty="0" err="1" bmk="_Hlk110927909">
                <a:ln>
                  <a:noFill/>
                </a:ln>
                <a:solidFill>
                  <a:srgbClr val="21212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digital:bewegt</a:t>
            </a:r>
            <a:r>
              <a:rPr kumimoji="0" lang="de-DE" altLang="de-DE" sz="2000" b="1" i="1" u="none" strike="noStrike" cap="none" normalizeH="0" baseline="0" dirty="0" bmk="_Hlk110927909">
                <a:ln>
                  <a:noFill/>
                </a:ln>
                <a:solidFill>
                  <a:srgbClr val="21212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im Sportunterricht</a:t>
            </a:r>
            <a:endParaRPr kumimoji="0" lang="de-DE" altLang="de-DE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DA03563-EEFB-49B4-BA0A-B2B56E31B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475" y="2571750"/>
            <a:ext cx="75565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C4AB966-CC5E-4EED-935E-F6A2E8CCB43C}"/>
              </a:ext>
            </a:extLst>
          </p:cNvPr>
          <p:cNvSpPr txBox="1"/>
          <p:nvPr/>
        </p:nvSpPr>
        <p:spPr>
          <a:xfrm>
            <a:off x="2587397" y="1575158"/>
            <a:ext cx="239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Arbeitskarten</a:t>
            </a:r>
          </a:p>
        </p:txBody>
      </p:sp>
    </p:spTree>
    <p:extLst>
      <p:ext uri="{BB962C8B-B14F-4D97-AF65-F5344CB8AC3E}">
        <p14:creationId xmlns:p14="http://schemas.microsoft.com/office/powerpoint/2010/main" val="40755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58616227" name="Group 2"/>
          <p:cNvGrpSpPr/>
          <p:nvPr/>
        </p:nvGrpSpPr>
        <p:grpSpPr bwMode="auto">
          <a:xfrm rot="16200000">
            <a:off x="3842533" y="-2926040"/>
            <a:ext cx="1205756" cy="7473718"/>
            <a:chOff x="-231007" y="276970"/>
            <a:chExt cx="2282974" cy="14150714"/>
          </a:xfrm>
        </p:grpSpPr>
        <p:sp>
          <p:nvSpPr>
            <p:cNvPr id="3" name="Freeform 3"/>
            <p:cNvSpPr/>
            <p:nvPr/>
          </p:nvSpPr>
          <p:spPr bwMode="auto">
            <a:xfrm rot="5400000">
              <a:off x="292131" y="10622251"/>
              <a:ext cx="1759837" cy="1759834"/>
            </a:xfrm>
            <a:custGeom>
              <a:avLst/>
              <a:gdLst/>
              <a:ahLst/>
              <a:cxnLst/>
              <a:rect l="l" t="t" r="r" b="b"/>
              <a:pathLst>
                <a:path w="1759836" h="1759836" extrusionOk="0">
                  <a:moveTo>
                    <a:pt x="0" y="0"/>
                  </a:moveTo>
                  <a:lnTo>
                    <a:pt x="1759836" y="0"/>
                  </a:lnTo>
                  <a:lnTo>
                    <a:pt x="1759836" y="1759836"/>
                  </a:lnTo>
                  <a:lnTo>
                    <a:pt x="0" y="1759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 rot="5400000">
              <a:off x="-6531254" y="6577217"/>
              <a:ext cx="14150714" cy="1550219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475"/>
                </a:lnSpc>
                <a:defRPr/>
              </a:pPr>
              <a:r>
                <a:rPr lang="en-US" sz="24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Wie </a:t>
              </a:r>
              <a:r>
                <a:rPr lang="en-US" sz="24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kann</a:t>
              </a:r>
              <a:r>
                <a:rPr lang="en-US" sz="24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 man </a:t>
              </a:r>
              <a:r>
                <a:rPr lang="en-US" sz="24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Bewegungen</a:t>
              </a:r>
              <a:r>
                <a:rPr lang="en-US" sz="24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variieren</a:t>
              </a:r>
              <a:r>
                <a:rPr lang="en-US" sz="24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?</a:t>
              </a:r>
              <a:endParaRPr lang="en-US" sz="2400" dirty="0"/>
            </a:p>
            <a:p>
              <a:pPr algn="ctr">
                <a:lnSpc>
                  <a:spcPts val="3360"/>
                </a:lnSpc>
                <a:defRPr/>
              </a:pPr>
              <a:endParaRPr sz="1270" dirty="0"/>
            </a:p>
          </p:txBody>
        </p:sp>
      </p:grpSp>
      <p:sp>
        <p:nvSpPr>
          <p:cNvPr id="302322736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sp>
        <p:nvSpPr>
          <p:cNvPr id="795626408" name="AutoShape 7"/>
          <p:cNvSpPr/>
          <p:nvPr/>
        </p:nvSpPr>
        <p:spPr bwMode="auto">
          <a:xfrm rot="16200000">
            <a:off x="3838307" y="-2763052"/>
            <a:ext cx="32284" cy="807720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 bwMode="auto">
          <a:xfrm rot="16200000">
            <a:off x="2314533" y="-89107"/>
            <a:ext cx="2442628" cy="6202616"/>
            <a:chOff x="527631" y="1"/>
            <a:chExt cx="1486528" cy="7547832"/>
          </a:xfrm>
        </p:grpSpPr>
        <p:sp>
          <p:nvSpPr>
            <p:cNvPr id="6" name="TextBox 3"/>
            <p:cNvSpPr txBox="1"/>
            <p:nvPr/>
          </p:nvSpPr>
          <p:spPr bwMode="auto">
            <a:xfrm rot="5400000">
              <a:off x="475332" y="1328878"/>
              <a:ext cx="2867703" cy="209950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marL="501650" lvl="1" indent="-250825">
                <a:lnSpc>
                  <a:spcPts val="3255"/>
                </a:lnSpc>
                <a:buFont typeface="Arial" panose="020B0704020202020204"/>
                <a:buChar char="•"/>
                <a:defRPr/>
              </a:pPr>
              <a:r>
                <a:rPr lang="en-US" sz="2800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Raum</a:t>
              </a:r>
              <a:r>
                <a:rPr lang="en-US" sz="2325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 </a:t>
              </a:r>
              <a:endParaRPr sz="1270" dirty="0"/>
            </a:p>
          </p:txBody>
        </p:sp>
        <p:sp>
          <p:nvSpPr>
            <p:cNvPr id="7" name="TextBox 4"/>
            <p:cNvSpPr txBox="1"/>
            <p:nvPr/>
          </p:nvSpPr>
          <p:spPr bwMode="auto">
            <a:xfrm rot="5400000">
              <a:off x="6004" y="4730293"/>
              <a:ext cx="3806358" cy="209950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marL="501650" lvl="1" indent="-250825">
                <a:lnSpc>
                  <a:spcPts val="3255"/>
                </a:lnSpc>
                <a:buFont typeface="Arial" panose="020B0704020202020204"/>
                <a:buChar char="•"/>
                <a:defRPr/>
              </a:pPr>
              <a:r>
                <a:rPr lang="en-US" sz="2800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Dynamik</a:t>
              </a:r>
              <a:endParaRPr sz="2800" dirty="0"/>
            </a:p>
          </p:txBody>
        </p:sp>
        <p:sp>
          <p:nvSpPr>
            <p:cNvPr id="8" name="TextBox 5"/>
            <p:cNvSpPr txBox="1"/>
            <p:nvPr/>
          </p:nvSpPr>
          <p:spPr bwMode="auto">
            <a:xfrm rot="5400000">
              <a:off x="-595577" y="1123209"/>
              <a:ext cx="2456366" cy="209950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marL="501650" lvl="1" indent="-250825">
                <a:lnSpc>
                  <a:spcPts val="3255"/>
                </a:lnSpc>
                <a:buFont typeface="Arial" panose="020B0704020202020204"/>
                <a:buChar char="•"/>
                <a:defRPr/>
              </a:pPr>
              <a:r>
                <a:rPr lang="en-US" sz="2800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Zeit</a:t>
              </a:r>
              <a:endParaRPr sz="2800" dirty="0"/>
            </a:p>
          </p:txBody>
        </p:sp>
        <p:sp>
          <p:nvSpPr>
            <p:cNvPr id="9" name="TextBox 6"/>
            <p:cNvSpPr txBox="1"/>
            <p:nvPr/>
          </p:nvSpPr>
          <p:spPr bwMode="auto">
            <a:xfrm rot="5400000">
              <a:off x="-1675264" y="5134986"/>
              <a:ext cx="4615745" cy="209950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marL="501650" lvl="1" indent="-250825">
                <a:lnSpc>
                  <a:spcPts val="3255"/>
                </a:lnSpc>
                <a:buFont typeface="Arial" panose="020B0704020202020204"/>
                <a:buChar char="•"/>
                <a:defRPr/>
              </a:pPr>
              <a:r>
                <a:rPr lang="en-US" sz="2800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Form</a:t>
              </a:r>
              <a:endParaRPr sz="2800"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273030" y="528815"/>
            <a:ext cx="6934210" cy="995208"/>
            <a:chOff x="0" y="0"/>
            <a:chExt cx="2305625" cy="276091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Aufgabenkarte</a:t>
            </a:r>
            <a:r>
              <a:rPr lang="en-US" sz="36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 1</a:t>
            </a:r>
            <a:endParaRPr lang="en-US" dirty="0"/>
          </a:p>
        </p:txBody>
      </p:sp>
      <p:sp>
        <p:nvSpPr>
          <p:cNvPr id="2" name="Freeform 19"/>
          <p:cNvSpPr/>
          <p:nvPr/>
        </p:nvSpPr>
        <p:spPr bwMode="auto">
          <a:xfrm>
            <a:off x="4947900" y="584721"/>
            <a:ext cx="1001302" cy="964702"/>
          </a:xfrm>
          <a:custGeom>
            <a:avLst/>
            <a:gdLst/>
            <a:ahLst/>
            <a:cxnLst/>
            <a:rect l="l" t="t" r="r" b="b"/>
            <a:pathLst>
              <a:path w="1421897" h="1369923" extrusionOk="0">
                <a:moveTo>
                  <a:pt x="0" y="0"/>
                </a:moveTo>
                <a:lnTo>
                  <a:pt x="1421896" y="0"/>
                </a:lnTo>
                <a:lnTo>
                  <a:pt x="1421896" y="1369924"/>
                </a:lnTo>
                <a:lnTo>
                  <a:pt x="0" y="1369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 t="1826" b="182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7" name="Group 5"/>
          <p:cNvGrpSpPr/>
          <p:nvPr/>
        </p:nvGrpSpPr>
        <p:grpSpPr bwMode="auto">
          <a:xfrm>
            <a:off x="273030" y="1746250"/>
            <a:ext cx="6922764" cy="2990329"/>
            <a:chOff x="0" y="0"/>
            <a:chExt cx="1969096" cy="1094975"/>
          </a:xfrm>
        </p:grpSpPr>
        <p:sp>
          <p:nvSpPr>
            <p:cNvPr id="8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360706" y="1964025"/>
            <a:ext cx="6008344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1870"/>
              </a:lnSpc>
              <a:buAutoNum type="arabicPeriod"/>
              <a:defRPr/>
            </a:pP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Geht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zweit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zusammen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wählt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jeweils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Position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aus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Stand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1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Sitz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1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Lage 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und </a:t>
            </a:r>
            <a:r>
              <a:rPr lang="en-US" sz="1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Stütz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aus.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Hängt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Positionen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aneinander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</a:p>
          <a:p>
            <a:pPr marL="342900" indent="-342900">
              <a:lnSpc>
                <a:spcPts val="1870"/>
              </a:lnSpc>
              <a:buAutoNum type="arabicPeriod"/>
              <a:defRPr/>
            </a:pPr>
            <a:endParaRPr lang="en-US" sz="1600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 marL="342900" indent="-342900">
              <a:lnSpc>
                <a:spcPts val="1870"/>
              </a:lnSpc>
              <a:buAutoNum type="arabicPeriod"/>
              <a:defRPr/>
            </a:pP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Präsentiert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einem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anderen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Paar</a:t>
            </a:r>
          </a:p>
          <a:p>
            <a:pPr marL="342900" indent="-342900">
              <a:lnSpc>
                <a:spcPts val="1870"/>
              </a:lnSpc>
              <a:buAutoNum type="arabicPeriod"/>
              <a:defRPr/>
            </a:pPr>
            <a:endParaRPr lang="en-US" sz="1600" dirty="0">
              <a:solidFill>
                <a:srgbClr val="000000"/>
              </a:solidFill>
              <a:latin typeface="Canva Sans"/>
              <a:cs typeface="Canva Sans"/>
            </a:endParaRPr>
          </a:p>
          <a:p>
            <a:pPr>
              <a:lnSpc>
                <a:spcPts val="1870"/>
              </a:lnSpc>
              <a:defRPr/>
            </a:pPr>
            <a:r>
              <a:rPr lang="en-US" sz="1600" b="1" u="sng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Beobachtungsauftrag</a:t>
            </a:r>
            <a:endParaRPr lang="en-US" sz="1600" b="1" u="sng" dirty="0">
              <a:solidFill>
                <a:srgbClr val="000000"/>
              </a:solidFill>
              <a:latin typeface="Canva Sans Bold"/>
              <a:ea typeface="Canva Sans Bold"/>
              <a:cs typeface="Canva Sans Bold"/>
            </a:endParaRPr>
          </a:p>
          <a:p>
            <a:pPr>
              <a:lnSpc>
                <a:spcPts val="1870"/>
              </a:lnSpc>
              <a:defRPr/>
            </a:pPr>
            <a:endParaRPr lang="en-US" sz="1600" b="1" u="sng" dirty="0">
              <a:solidFill>
                <a:srgbClr val="000000"/>
              </a:solidFill>
              <a:latin typeface="Canva Sans Bold"/>
              <a:ea typeface="Canva Sans Bold"/>
              <a:cs typeface="Canva Sans Bold"/>
            </a:endParaRPr>
          </a:p>
          <a:p>
            <a:pPr marL="207645" indent="-207645">
              <a:lnSpc>
                <a:spcPts val="1870"/>
              </a:lnSpc>
              <a:buAutoNum type="alphaLcParenR"/>
              <a:defRPr/>
            </a:pP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benennt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die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Positionen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die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ihr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seht</a:t>
            </a: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r>
              <a:rPr lang="en-US" sz="1600" dirty="0"/>
              <a:t> </a:t>
            </a:r>
            <a:endParaRPr lang="en-US" sz="1600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>
              <a:lnSpc>
                <a:spcPts val="1870"/>
              </a:lnSpc>
              <a:defRPr/>
            </a:pPr>
            <a:r>
              <a:rPr lang="en-US" sz="16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b)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Wählt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einen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Muskel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aus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und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spürt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nach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wie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sich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dieser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in der Position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anfühlt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?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Wird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er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gedehnt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?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Wird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 er </a:t>
            </a:r>
            <a:r>
              <a:rPr lang="en-US" sz="1600" dirty="0" err="1">
                <a:solidFill>
                  <a:srgbClr val="000000"/>
                </a:solidFill>
                <a:latin typeface="Canva Sans"/>
              </a:rPr>
              <a:t>angespannt</a:t>
            </a:r>
            <a:r>
              <a:rPr lang="en-US" sz="1600" dirty="0">
                <a:solidFill>
                  <a:srgbClr val="000000"/>
                </a:solidFill>
                <a:latin typeface="Canva Sans"/>
              </a:rPr>
              <a:t>?</a:t>
            </a:r>
          </a:p>
          <a:p>
            <a:pPr>
              <a:lnSpc>
                <a:spcPts val="1870"/>
              </a:lnSpc>
              <a:defRPr/>
            </a:pPr>
            <a:endParaRPr lang="en-US" sz="1800" dirty="0"/>
          </a:p>
        </p:txBody>
      </p:sp>
      <p:sp>
        <p:nvSpPr>
          <p:cNvPr id="14" name="Freeform 14"/>
          <p:cNvSpPr/>
          <p:nvPr/>
        </p:nvSpPr>
        <p:spPr bwMode="auto">
          <a:xfrm>
            <a:off x="6216650" y="1964025"/>
            <a:ext cx="639308" cy="620425"/>
          </a:xfrm>
          <a:custGeom>
            <a:avLst/>
            <a:gdLst/>
            <a:ahLst/>
            <a:cxnLst/>
            <a:rect l="l" t="t" r="r" b="b"/>
            <a:pathLst>
              <a:path w="735136" h="735136" extrusionOk="0">
                <a:moveTo>
                  <a:pt x="0" y="0"/>
                </a:moveTo>
                <a:lnTo>
                  <a:pt x="735136" y="0"/>
                </a:lnTo>
                <a:lnTo>
                  <a:pt x="735136" y="735136"/>
                </a:lnTo>
                <a:lnTo>
                  <a:pt x="0" y="735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17AE60E-F6E2-4593-B4F3-3323501F6201}"/>
              </a:ext>
            </a:extLst>
          </p:cNvPr>
          <p:cNvGrpSpPr>
            <a:grpSpLocks noChangeAspect="1"/>
          </p:cNvGrpSpPr>
          <p:nvPr/>
        </p:nvGrpSpPr>
        <p:grpSpPr>
          <a:xfrm>
            <a:off x="4855055" y="2660658"/>
            <a:ext cx="1534052" cy="646365"/>
            <a:chOff x="4704862" y="3599457"/>
            <a:chExt cx="2018489" cy="850484"/>
          </a:xfrm>
        </p:grpSpPr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F2A007B8-ABD3-4DB5-96E8-18A41A9B7828}"/>
                </a:ext>
              </a:extLst>
            </p:cNvPr>
            <p:cNvSpPr txBox="1"/>
            <p:nvPr/>
          </p:nvSpPr>
          <p:spPr bwMode="auto">
            <a:xfrm>
              <a:off x="5593020" y="3807353"/>
              <a:ext cx="186263" cy="576049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10"/>
                </a:lnSpc>
                <a:defRPr/>
              </a:pPr>
              <a:r>
                <a:rPr lang="en-US" sz="1725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+</a:t>
              </a:r>
              <a:endParaRPr sz="1270" dirty="0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691A46C0-0996-467F-A363-00554379C1AD}"/>
                </a:ext>
              </a:extLst>
            </p:cNvPr>
            <p:cNvSpPr/>
            <p:nvPr/>
          </p:nvSpPr>
          <p:spPr bwMode="auto">
            <a:xfrm>
              <a:off x="5885151" y="3599457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4A81CBC6-318D-43C6-B90C-09E4D2303DFA}"/>
                </a:ext>
              </a:extLst>
            </p:cNvPr>
            <p:cNvSpPr/>
            <p:nvPr/>
          </p:nvSpPr>
          <p:spPr bwMode="auto">
            <a:xfrm>
              <a:off x="4704862" y="3611741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273030" y="528815"/>
            <a:ext cx="6934210" cy="995208"/>
            <a:chOff x="0" y="0"/>
            <a:chExt cx="2305625" cy="276091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Aufgabenkarte</a:t>
            </a:r>
            <a:r>
              <a:rPr lang="en-US" sz="36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 2</a:t>
            </a:r>
            <a:endParaRPr lang="en-US" dirty="0"/>
          </a:p>
        </p:txBody>
      </p:sp>
      <p:sp>
        <p:nvSpPr>
          <p:cNvPr id="2" name="Freeform 19"/>
          <p:cNvSpPr/>
          <p:nvPr/>
        </p:nvSpPr>
        <p:spPr bwMode="auto">
          <a:xfrm>
            <a:off x="4947900" y="584721"/>
            <a:ext cx="1001302" cy="964702"/>
          </a:xfrm>
          <a:custGeom>
            <a:avLst/>
            <a:gdLst/>
            <a:ahLst/>
            <a:cxnLst/>
            <a:rect l="l" t="t" r="r" b="b"/>
            <a:pathLst>
              <a:path w="1421897" h="1369923" extrusionOk="0">
                <a:moveTo>
                  <a:pt x="0" y="0"/>
                </a:moveTo>
                <a:lnTo>
                  <a:pt x="1421896" y="0"/>
                </a:lnTo>
                <a:lnTo>
                  <a:pt x="1421896" y="1369924"/>
                </a:lnTo>
                <a:lnTo>
                  <a:pt x="0" y="1369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 t="1826" b="182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7" name="Group 5"/>
          <p:cNvGrpSpPr/>
          <p:nvPr/>
        </p:nvGrpSpPr>
        <p:grpSpPr bwMode="auto">
          <a:xfrm>
            <a:off x="273030" y="1746250"/>
            <a:ext cx="6922764" cy="2990329"/>
            <a:chOff x="0" y="0"/>
            <a:chExt cx="1969096" cy="1094975"/>
          </a:xfrm>
        </p:grpSpPr>
        <p:sp>
          <p:nvSpPr>
            <p:cNvPr id="8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360706" y="1964025"/>
            <a:ext cx="6309302" cy="213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1970"/>
              </a:lnSpc>
              <a:buFont typeface="+mj-lt"/>
              <a:buAutoNum type="arabicPeriod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Legt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verschiedene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Übergänge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von Position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Position fest. </a:t>
            </a:r>
          </a:p>
          <a:p>
            <a:pPr>
              <a:lnSpc>
                <a:spcPts val="1970"/>
              </a:lnSpc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   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Übt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endParaRPr lang="en-US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>
              <a:lnSpc>
                <a:spcPts val="1970"/>
              </a:lnSpc>
              <a:defRPr/>
            </a:pPr>
            <a:endParaRPr lang="en-US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>
              <a:lnSpc>
                <a:spcPts val="1970"/>
              </a:lnSpc>
              <a:defRPr/>
            </a:pPr>
            <a:endParaRPr lang="en-US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 marL="342900" indent="-342900">
              <a:lnSpc>
                <a:spcPts val="1970"/>
              </a:lnSpc>
              <a:buFont typeface="+mj-lt"/>
              <a:buAutoNum type="arabicPeriod"/>
              <a:defRPr/>
            </a:pPr>
            <a:endParaRPr lang="en-US" b="1" u="sng" dirty="0">
              <a:solidFill>
                <a:srgbClr val="000000"/>
              </a:solidFill>
              <a:latin typeface="Canva Sans"/>
              <a:ea typeface="Canva Sans Bold"/>
              <a:cs typeface="Canva Sans"/>
            </a:endParaRPr>
          </a:p>
          <a:p>
            <a:pPr>
              <a:lnSpc>
                <a:spcPts val="1970"/>
              </a:lnSpc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2.  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Präsentiert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die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einem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anderen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Paar.</a:t>
            </a:r>
            <a:endParaRPr lang="en-US" sz="1600" dirty="0"/>
          </a:p>
          <a:p>
            <a:pPr>
              <a:lnSpc>
                <a:spcPts val="1970"/>
              </a:lnSpc>
              <a:defRPr/>
            </a:pPr>
            <a:endParaRPr lang="en-US" b="1" u="sng" dirty="0">
              <a:solidFill>
                <a:srgbClr val="000000"/>
              </a:solidFill>
              <a:latin typeface="Canva Sans Bold"/>
              <a:ea typeface="Canva Sans Bold"/>
              <a:cs typeface="Canva Sans Bold"/>
            </a:endParaRPr>
          </a:p>
          <a:p>
            <a:pPr>
              <a:lnSpc>
                <a:spcPts val="1870"/>
              </a:lnSpc>
              <a:defRPr/>
            </a:pPr>
            <a:endParaRPr lang="en-US" sz="1800" dirty="0"/>
          </a:p>
        </p:txBody>
      </p:sp>
      <p:sp>
        <p:nvSpPr>
          <p:cNvPr id="3" name="Freeform 17"/>
          <p:cNvSpPr/>
          <p:nvPr/>
        </p:nvSpPr>
        <p:spPr bwMode="auto">
          <a:xfrm>
            <a:off x="5288060" y="2331138"/>
            <a:ext cx="838200" cy="838200"/>
          </a:xfrm>
          <a:custGeom>
            <a:avLst/>
            <a:gdLst/>
            <a:ahLst/>
            <a:cxnLst/>
            <a:rect l="l" t="t" r="r" b="b"/>
            <a:pathLst>
              <a:path w="735136" h="735136" extrusionOk="0">
                <a:moveTo>
                  <a:pt x="0" y="0"/>
                </a:moveTo>
                <a:lnTo>
                  <a:pt x="735136" y="0"/>
                </a:lnTo>
                <a:lnTo>
                  <a:pt x="735136" y="735136"/>
                </a:lnTo>
                <a:lnTo>
                  <a:pt x="0" y="735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91FE924-75FB-4E76-A6E4-AA407B547855}"/>
              </a:ext>
            </a:extLst>
          </p:cNvPr>
          <p:cNvGrpSpPr/>
          <p:nvPr/>
        </p:nvGrpSpPr>
        <p:grpSpPr>
          <a:xfrm>
            <a:off x="4632739" y="3565495"/>
            <a:ext cx="2018489" cy="850484"/>
            <a:chOff x="4704862" y="3599457"/>
            <a:chExt cx="2018489" cy="850484"/>
          </a:xfrm>
        </p:grpSpPr>
        <p:sp>
          <p:nvSpPr>
            <p:cNvPr id="23" name="TextBox 11"/>
            <p:cNvSpPr txBox="1"/>
            <p:nvPr/>
          </p:nvSpPr>
          <p:spPr bwMode="auto">
            <a:xfrm>
              <a:off x="5593020" y="3807353"/>
              <a:ext cx="186263" cy="576049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10"/>
                </a:lnSpc>
                <a:defRPr/>
              </a:pPr>
              <a:r>
                <a:rPr lang="en-US" sz="1725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+</a:t>
              </a:r>
              <a:endParaRPr sz="1270" dirty="0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F19A6A34-FDCD-49F0-8057-61AD25D1FE0E}"/>
                </a:ext>
              </a:extLst>
            </p:cNvPr>
            <p:cNvSpPr/>
            <p:nvPr/>
          </p:nvSpPr>
          <p:spPr bwMode="auto">
            <a:xfrm>
              <a:off x="5885151" y="3599457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EF87A367-A215-467C-90F0-085888B0E040}"/>
                </a:ext>
              </a:extLst>
            </p:cNvPr>
            <p:cNvSpPr/>
            <p:nvPr/>
          </p:nvSpPr>
          <p:spPr bwMode="auto">
            <a:xfrm>
              <a:off x="4704862" y="3611741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3" name="Group 5"/>
          <p:cNvGrpSpPr/>
          <p:nvPr/>
        </p:nvGrpSpPr>
        <p:grpSpPr bwMode="auto">
          <a:xfrm>
            <a:off x="273030" y="1746250"/>
            <a:ext cx="6922764" cy="2990329"/>
            <a:chOff x="0" y="0"/>
            <a:chExt cx="1969096" cy="109497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4" name="Group 2"/>
          <p:cNvGrpSpPr/>
          <p:nvPr/>
        </p:nvGrpSpPr>
        <p:grpSpPr bwMode="auto">
          <a:xfrm>
            <a:off x="273030" y="528815"/>
            <a:ext cx="6934210" cy="995208"/>
            <a:chOff x="0" y="0"/>
            <a:chExt cx="2305625" cy="276091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Aufgabenkarte</a:t>
            </a:r>
            <a:r>
              <a:rPr lang="en-US" sz="36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 3</a:t>
            </a:r>
            <a:endParaRPr lang="en-US" dirty="0"/>
          </a:p>
        </p:txBody>
      </p:sp>
      <p:sp>
        <p:nvSpPr>
          <p:cNvPr id="2" name="Freeform 19"/>
          <p:cNvSpPr/>
          <p:nvPr/>
        </p:nvSpPr>
        <p:spPr bwMode="auto">
          <a:xfrm>
            <a:off x="4947900" y="584721"/>
            <a:ext cx="1001302" cy="964702"/>
          </a:xfrm>
          <a:custGeom>
            <a:avLst/>
            <a:gdLst/>
            <a:ahLst/>
            <a:cxnLst/>
            <a:rect l="l" t="t" r="r" b="b"/>
            <a:pathLst>
              <a:path w="1421897" h="1369923" extrusionOk="0">
                <a:moveTo>
                  <a:pt x="0" y="0"/>
                </a:moveTo>
                <a:lnTo>
                  <a:pt x="1421896" y="0"/>
                </a:lnTo>
                <a:lnTo>
                  <a:pt x="1421896" y="1369924"/>
                </a:lnTo>
                <a:lnTo>
                  <a:pt x="0" y="1369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 t="1826" b="182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60706" y="1884861"/>
            <a:ext cx="6309302" cy="2233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70"/>
              </a:lnSpc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1.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Lernt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die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eines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anderen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Paares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hängt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beide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aneinander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lang="en-US" sz="1600" dirty="0"/>
          </a:p>
          <a:p>
            <a:pPr>
              <a:lnSpc>
                <a:spcPts val="1575"/>
              </a:lnSpc>
              <a:defRPr/>
            </a:pP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(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Ihr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solltet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nun 8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Positionen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mit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Übergängen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gelernt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 </a:t>
            </a:r>
            <a:r>
              <a:rPr lang="en-US" sz="1400" i="1" dirty="0" err="1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haben</a:t>
            </a:r>
            <a:r>
              <a:rPr lang="en-US" sz="1400" i="1" dirty="0">
                <a:solidFill>
                  <a:srgbClr val="000000"/>
                </a:solidFill>
                <a:latin typeface="Canva Sans Italics"/>
                <a:ea typeface="Canva Sans Italics"/>
                <a:cs typeface="Canva Sans Italics"/>
              </a:rPr>
              <a:t>.)</a:t>
            </a:r>
          </a:p>
          <a:p>
            <a:pPr>
              <a:lnSpc>
                <a:spcPts val="1575"/>
              </a:lnSpc>
              <a:defRPr/>
            </a:pPr>
            <a:endParaRPr lang="en-US" sz="1400" i="1" dirty="0">
              <a:solidFill>
                <a:srgbClr val="000000"/>
              </a:solidFill>
              <a:latin typeface="Canva Sans Italics"/>
              <a:cs typeface="Canva Sans Italics"/>
            </a:endParaRPr>
          </a:p>
          <a:p>
            <a:pPr>
              <a:lnSpc>
                <a:spcPts val="1575"/>
              </a:lnSpc>
              <a:defRPr/>
            </a:pPr>
            <a:endParaRPr lang="en-US" sz="1600" dirty="0"/>
          </a:p>
          <a:p>
            <a:pPr>
              <a:lnSpc>
                <a:spcPts val="1970"/>
              </a:lnSpc>
              <a:defRPr/>
            </a:pPr>
            <a:endParaRPr lang="en-US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 marL="342900" indent="-342900">
              <a:lnSpc>
                <a:spcPts val="1970"/>
              </a:lnSpc>
              <a:buFont typeface="+mj-lt"/>
              <a:buAutoNum type="arabicPeriod"/>
              <a:defRPr/>
            </a:pPr>
            <a:endParaRPr lang="en-US" b="1" u="sng" dirty="0">
              <a:solidFill>
                <a:srgbClr val="000000"/>
              </a:solidFill>
              <a:latin typeface="Canva Sans"/>
              <a:ea typeface="Canva Sans Bold"/>
              <a:cs typeface="Canva Sans"/>
            </a:endParaRPr>
          </a:p>
          <a:p>
            <a:pPr>
              <a:lnSpc>
                <a:spcPts val="1970"/>
              </a:lnSpc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2.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Präsentiert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einem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anderen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4er Team</a:t>
            </a:r>
            <a:endParaRPr lang="en-US" b="1" u="sng" dirty="0">
              <a:solidFill>
                <a:srgbClr val="000000"/>
              </a:solidFill>
              <a:latin typeface="Canva Sans Bold"/>
              <a:ea typeface="Canva Sans Bold"/>
              <a:cs typeface="Canva Sans Bold"/>
            </a:endParaRPr>
          </a:p>
          <a:p>
            <a:pPr>
              <a:lnSpc>
                <a:spcPts val="1870"/>
              </a:lnSpc>
              <a:defRPr/>
            </a:pPr>
            <a:endParaRPr lang="en-US" sz="18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70EB4B6-1599-43A4-8FAA-94ACDFA34051}"/>
              </a:ext>
            </a:extLst>
          </p:cNvPr>
          <p:cNvGrpSpPr/>
          <p:nvPr/>
        </p:nvGrpSpPr>
        <p:grpSpPr>
          <a:xfrm>
            <a:off x="2474711" y="3879849"/>
            <a:ext cx="2141739" cy="838201"/>
            <a:chOff x="1606856" y="3748864"/>
            <a:chExt cx="2379312" cy="988133"/>
          </a:xfrm>
        </p:grpSpPr>
        <p:sp>
          <p:nvSpPr>
            <p:cNvPr id="19" name="TextBox 15"/>
            <p:cNvSpPr txBox="1"/>
            <p:nvPr/>
          </p:nvSpPr>
          <p:spPr bwMode="auto">
            <a:xfrm rot="5400000">
              <a:off x="2701043" y="4145250"/>
              <a:ext cx="191259" cy="28751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10"/>
                </a:lnSpc>
                <a:defRPr/>
              </a:pPr>
              <a:r>
                <a:rPr lang="en-US" sz="1725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+</a:t>
              </a:r>
              <a:endParaRPr sz="1270" dirty="0"/>
            </a:p>
          </p:txBody>
        </p:sp>
        <p:grpSp>
          <p:nvGrpSpPr>
            <p:cNvPr id="46" name="Group 12"/>
            <p:cNvGrpSpPr/>
            <p:nvPr/>
          </p:nvGrpSpPr>
          <p:grpSpPr bwMode="auto">
            <a:xfrm rot="16200000">
              <a:off x="1685259" y="3674102"/>
              <a:ext cx="984492" cy="1141297"/>
              <a:chOff x="0" y="0"/>
              <a:chExt cx="1413876" cy="1707606"/>
            </a:xfrm>
          </p:grpSpPr>
          <p:sp>
            <p:nvSpPr>
              <p:cNvPr id="47" name="Freeform 13"/>
              <p:cNvSpPr/>
              <p:nvPr/>
            </p:nvSpPr>
            <p:spPr bwMode="auto">
              <a:xfrm rot="5400000">
                <a:off x="373943" y="0"/>
                <a:ext cx="1039933" cy="1039933"/>
              </a:xfrm>
              <a:custGeom>
                <a:avLst/>
                <a:gdLst/>
                <a:ahLst/>
                <a:cxnLst/>
                <a:rect l="l" t="t" r="r" b="b"/>
                <a:pathLst>
                  <a:path w="1039933" h="1039933" extrusionOk="0">
                    <a:moveTo>
                      <a:pt x="0" y="0"/>
                    </a:moveTo>
                    <a:lnTo>
                      <a:pt x="1039933" y="0"/>
                    </a:lnTo>
                    <a:lnTo>
                      <a:pt x="1039933" y="1039933"/>
                    </a:lnTo>
                    <a:lnTo>
                      <a:pt x="0" y="103993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 rot="5400000">
                <a:off x="373943" y="439856"/>
                <a:ext cx="1039933" cy="1039933"/>
              </a:xfrm>
              <a:custGeom>
                <a:avLst/>
                <a:gdLst/>
                <a:ahLst/>
                <a:cxnLst/>
                <a:rect l="l" t="t" r="r" b="b"/>
                <a:pathLst>
                  <a:path w="1039933" h="1039933" extrusionOk="0">
                    <a:moveTo>
                      <a:pt x="0" y="0"/>
                    </a:moveTo>
                    <a:lnTo>
                      <a:pt x="1039933" y="0"/>
                    </a:lnTo>
                    <a:lnTo>
                      <a:pt x="1039933" y="1039932"/>
                    </a:lnTo>
                    <a:lnTo>
                      <a:pt x="0" y="103993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 rot="5400000">
                <a:off x="0" y="193660"/>
                <a:ext cx="1041997" cy="1041997"/>
              </a:xfrm>
              <a:custGeom>
                <a:avLst/>
                <a:gdLst/>
                <a:ahLst/>
                <a:cxnLst/>
                <a:rect l="l" t="t" r="r" b="b"/>
                <a:pathLst>
                  <a:path w="1041997" h="1041997" extrusionOk="0">
                    <a:moveTo>
                      <a:pt x="0" y="0"/>
                    </a:moveTo>
                    <a:lnTo>
                      <a:pt x="1041997" y="0"/>
                    </a:lnTo>
                    <a:lnTo>
                      <a:pt x="1041997" y="1041997"/>
                    </a:lnTo>
                    <a:lnTo>
                      <a:pt x="0" y="104199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0" name="Freeform 16"/>
              <p:cNvSpPr/>
              <p:nvPr/>
            </p:nvSpPr>
            <p:spPr bwMode="auto">
              <a:xfrm rot="5400000">
                <a:off x="0" y="665608"/>
                <a:ext cx="1041997" cy="1041997"/>
              </a:xfrm>
              <a:custGeom>
                <a:avLst/>
                <a:gdLst/>
                <a:ahLst/>
                <a:cxnLst/>
                <a:rect l="l" t="t" r="r" b="b"/>
                <a:pathLst>
                  <a:path w="1041997" h="1041997" extrusionOk="0">
                    <a:moveTo>
                      <a:pt x="0" y="0"/>
                    </a:moveTo>
                    <a:lnTo>
                      <a:pt x="1041997" y="0"/>
                    </a:lnTo>
                    <a:lnTo>
                      <a:pt x="1041997" y="1041998"/>
                    </a:lnTo>
                    <a:lnTo>
                      <a:pt x="0" y="104199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51" name="Group 12"/>
            <p:cNvGrpSpPr/>
            <p:nvPr/>
          </p:nvGrpSpPr>
          <p:grpSpPr bwMode="auto">
            <a:xfrm rot="16200000">
              <a:off x="2923274" y="3670461"/>
              <a:ext cx="984492" cy="1141297"/>
              <a:chOff x="0" y="0"/>
              <a:chExt cx="1413876" cy="1707606"/>
            </a:xfrm>
          </p:grpSpPr>
          <p:sp>
            <p:nvSpPr>
              <p:cNvPr id="52" name="Freeform 13"/>
              <p:cNvSpPr/>
              <p:nvPr/>
            </p:nvSpPr>
            <p:spPr bwMode="auto">
              <a:xfrm rot="5400000">
                <a:off x="373943" y="0"/>
                <a:ext cx="1039933" cy="1039933"/>
              </a:xfrm>
              <a:custGeom>
                <a:avLst/>
                <a:gdLst/>
                <a:ahLst/>
                <a:cxnLst/>
                <a:rect l="l" t="t" r="r" b="b"/>
                <a:pathLst>
                  <a:path w="1039933" h="1039933" extrusionOk="0">
                    <a:moveTo>
                      <a:pt x="0" y="0"/>
                    </a:moveTo>
                    <a:lnTo>
                      <a:pt x="1039933" y="0"/>
                    </a:lnTo>
                    <a:lnTo>
                      <a:pt x="1039933" y="1039933"/>
                    </a:lnTo>
                    <a:lnTo>
                      <a:pt x="0" y="103993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 rot="5400000">
                <a:off x="373943" y="439856"/>
                <a:ext cx="1039933" cy="1039933"/>
              </a:xfrm>
              <a:custGeom>
                <a:avLst/>
                <a:gdLst/>
                <a:ahLst/>
                <a:cxnLst/>
                <a:rect l="l" t="t" r="r" b="b"/>
                <a:pathLst>
                  <a:path w="1039933" h="1039933" extrusionOk="0">
                    <a:moveTo>
                      <a:pt x="0" y="0"/>
                    </a:moveTo>
                    <a:lnTo>
                      <a:pt x="1039933" y="0"/>
                    </a:lnTo>
                    <a:lnTo>
                      <a:pt x="1039933" y="1039932"/>
                    </a:lnTo>
                    <a:lnTo>
                      <a:pt x="0" y="103993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4" name="Freeform 15"/>
              <p:cNvSpPr/>
              <p:nvPr/>
            </p:nvSpPr>
            <p:spPr bwMode="auto">
              <a:xfrm rot="5400000">
                <a:off x="0" y="193660"/>
                <a:ext cx="1041997" cy="1041997"/>
              </a:xfrm>
              <a:custGeom>
                <a:avLst/>
                <a:gdLst/>
                <a:ahLst/>
                <a:cxnLst/>
                <a:rect l="l" t="t" r="r" b="b"/>
                <a:pathLst>
                  <a:path w="1041997" h="1041997" extrusionOk="0">
                    <a:moveTo>
                      <a:pt x="0" y="0"/>
                    </a:moveTo>
                    <a:lnTo>
                      <a:pt x="1041997" y="0"/>
                    </a:lnTo>
                    <a:lnTo>
                      <a:pt x="1041997" y="1041997"/>
                    </a:lnTo>
                    <a:lnTo>
                      <a:pt x="0" y="104199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5" name="Freeform 16"/>
              <p:cNvSpPr/>
              <p:nvPr/>
            </p:nvSpPr>
            <p:spPr bwMode="auto">
              <a:xfrm rot="5400000">
                <a:off x="0" y="665608"/>
                <a:ext cx="1041997" cy="1041997"/>
              </a:xfrm>
              <a:custGeom>
                <a:avLst/>
                <a:gdLst/>
                <a:ahLst/>
                <a:cxnLst/>
                <a:rect l="l" t="t" r="r" b="b"/>
                <a:pathLst>
                  <a:path w="1041997" h="1041997" extrusionOk="0">
                    <a:moveTo>
                      <a:pt x="0" y="0"/>
                    </a:moveTo>
                    <a:lnTo>
                      <a:pt x="1041997" y="0"/>
                    </a:lnTo>
                    <a:lnTo>
                      <a:pt x="1041997" y="1041998"/>
                    </a:lnTo>
                    <a:lnTo>
                      <a:pt x="0" y="104199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</p:grp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76E0FF8E-408E-4BFE-8178-FADED253678B}"/>
              </a:ext>
            </a:extLst>
          </p:cNvPr>
          <p:cNvGrpSpPr>
            <a:grpSpLocks noChangeAspect="1"/>
          </p:cNvGrpSpPr>
          <p:nvPr/>
        </p:nvGrpSpPr>
        <p:grpSpPr>
          <a:xfrm>
            <a:off x="2733215" y="2751199"/>
            <a:ext cx="1746175" cy="735745"/>
            <a:chOff x="4704862" y="3599457"/>
            <a:chExt cx="2018489" cy="850484"/>
          </a:xfrm>
        </p:grpSpPr>
        <p:sp>
          <p:nvSpPr>
            <p:cNvPr id="26" name="TextBox 11">
              <a:extLst>
                <a:ext uri="{FF2B5EF4-FFF2-40B4-BE49-F238E27FC236}">
                  <a16:creationId xmlns:a16="http://schemas.microsoft.com/office/drawing/2014/main" id="{98914303-D6DA-494B-A59C-D37E19BAD2B1}"/>
                </a:ext>
              </a:extLst>
            </p:cNvPr>
            <p:cNvSpPr txBox="1"/>
            <p:nvPr/>
          </p:nvSpPr>
          <p:spPr bwMode="auto">
            <a:xfrm>
              <a:off x="5593020" y="3807353"/>
              <a:ext cx="186263" cy="576049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10"/>
                </a:lnSpc>
                <a:defRPr/>
              </a:pPr>
              <a:r>
                <a:rPr lang="en-US" sz="1725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+</a:t>
              </a:r>
              <a:endParaRPr sz="1270" dirty="0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98EFA503-EDAF-4C68-8D1D-8E365D8989D9}"/>
                </a:ext>
              </a:extLst>
            </p:cNvPr>
            <p:cNvSpPr/>
            <p:nvPr/>
          </p:nvSpPr>
          <p:spPr bwMode="auto">
            <a:xfrm>
              <a:off x="5885151" y="3599457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99AF2D3E-3F9A-47E9-A134-B389157210F7}"/>
                </a:ext>
              </a:extLst>
            </p:cNvPr>
            <p:cNvSpPr/>
            <p:nvPr/>
          </p:nvSpPr>
          <p:spPr bwMode="auto">
            <a:xfrm>
              <a:off x="4704862" y="3611741"/>
              <a:ext cx="838200" cy="838200"/>
            </a:xfrm>
            <a:custGeom>
              <a:avLst/>
              <a:gdLst/>
              <a:ahLst/>
              <a:cxnLst/>
              <a:rect l="l" t="t" r="r" b="b"/>
              <a:pathLst>
                <a:path w="735136" h="735136" extrusionOk="0">
                  <a:moveTo>
                    <a:pt x="0" y="0"/>
                  </a:moveTo>
                  <a:lnTo>
                    <a:pt x="735136" y="0"/>
                  </a:lnTo>
                  <a:lnTo>
                    <a:pt x="735136" y="735136"/>
                  </a:lnTo>
                  <a:lnTo>
                    <a:pt x="0" y="735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3" name="Group 5"/>
          <p:cNvGrpSpPr/>
          <p:nvPr/>
        </p:nvGrpSpPr>
        <p:grpSpPr bwMode="auto">
          <a:xfrm>
            <a:off x="273030" y="1746250"/>
            <a:ext cx="6922764" cy="2990329"/>
            <a:chOff x="0" y="0"/>
            <a:chExt cx="1969096" cy="109497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4" name="Group 2"/>
          <p:cNvGrpSpPr/>
          <p:nvPr/>
        </p:nvGrpSpPr>
        <p:grpSpPr bwMode="auto">
          <a:xfrm>
            <a:off x="273030" y="528815"/>
            <a:ext cx="6934210" cy="995208"/>
            <a:chOff x="0" y="0"/>
            <a:chExt cx="2305625" cy="276091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Aufgabenkarte</a:t>
            </a:r>
            <a:r>
              <a:rPr lang="en-US" sz="36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 4</a:t>
            </a:r>
            <a:endParaRPr lang="en-US" dirty="0"/>
          </a:p>
        </p:txBody>
      </p:sp>
      <p:sp>
        <p:nvSpPr>
          <p:cNvPr id="2" name="Freeform 19"/>
          <p:cNvSpPr/>
          <p:nvPr/>
        </p:nvSpPr>
        <p:spPr bwMode="auto">
          <a:xfrm>
            <a:off x="4947900" y="584721"/>
            <a:ext cx="1001302" cy="964702"/>
          </a:xfrm>
          <a:custGeom>
            <a:avLst/>
            <a:gdLst/>
            <a:ahLst/>
            <a:cxnLst/>
            <a:rect l="l" t="t" r="r" b="b"/>
            <a:pathLst>
              <a:path w="1421897" h="1369923" extrusionOk="0">
                <a:moveTo>
                  <a:pt x="0" y="0"/>
                </a:moveTo>
                <a:lnTo>
                  <a:pt x="1421896" y="0"/>
                </a:lnTo>
                <a:lnTo>
                  <a:pt x="1421896" y="1369924"/>
                </a:lnTo>
                <a:lnTo>
                  <a:pt x="0" y="1369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 t="1826" b="182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60706" y="1884861"/>
            <a:ext cx="6309302" cy="2182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 Baut 3-4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verschiedene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Aufstellungsformen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in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lang="en-US" sz="2000" dirty="0"/>
          </a:p>
          <a:p>
            <a:pPr>
              <a:defRPr/>
            </a:pPr>
            <a:endParaRPr lang="en-US" sz="2000" i="1" dirty="0">
              <a:solidFill>
                <a:srgbClr val="000000"/>
              </a:solidFill>
              <a:latin typeface="Canva Sans Italics"/>
              <a:cs typeface="Canva Sans Italics"/>
            </a:endParaRPr>
          </a:p>
          <a:p>
            <a:pPr>
              <a:defRPr/>
            </a:pPr>
            <a:endParaRPr lang="en-US" sz="2000" b="1" u="sng" dirty="0">
              <a:solidFill>
                <a:srgbClr val="000000"/>
              </a:solidFill>
              <a:latin typeface="Canva Sans"/>
              <a:ea typeface="Canva Sans Bold"/>
              <a:cs typeface="Canva Sans"/>
            </a:endParaRP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2. </a:t>
            </a:r>
            <a:r>
              <a:rPr lang="en-US" sz="20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Variiert</a:t>
            </a: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Bewegungen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in Raum, Zeit, Dynamik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oder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Form (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nur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1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Kriterium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!)</a:t>
            </a:r>
            <a:endParaRPr lang="en-US" sz="2000" dirty="0"/>
          </a:p>
          <a:p>
            <a:pPr>
              <a:lnSpc>
                <a:spcPts val="1870"/>
              </a:lnSpc>
              <a:defRPr/>
            </a:pPr>
            <a:endParaRPr lang="en-US" sz="1800" dirty="0"/>
          </a:p>
        </p:txBody>
      </p:sp>
      <p:grpSp>
        <p:nvGrpSpPr>
          <p:cNvPr id="3" name="Group 12"/>
          <p:cNvGrpSpPr>
            <a:grpSpLocks noChangeAspect="1"/>
          </p:cNvGrpSpPr>
          <p:nvPr/>
        </p:nvGrpSpPr>
        <p:grpSpPr bwMode="auto">
          <a:xfrm rot="16200000">
            <a:off x="3449637" y="3546843"/>
            <a:ext cx="839004" cy="1049954"/>
            <a:chOff x="0" y="0"/>
            <a:chExt cx="1413876" cy="1707606"/>
          </a:xfrm>
        </p:grpSpPr>
        <p:sp>
          <p:nvSpPr>
            <p:cNvPr id="7" name="Freeform 13"/>
            <p:cNvSpPr/>
            <p:nvPr/>
          </p:nvSpPr>
          <p:spPr bwMode="auto">
            <a:xfrm rot="5400000">
              <a:off x="373943" y="0"/>
              <a:ext cx="1039933" cy="1039933"/>
            </a:xfrm>
            <a:custGeom>
              <a:avLst/>
              <a:gdLst/>
              <a:ahLst/>
              <a:cxnLst/>
              <a:rect l="l" t="t" r="r" b="b"/>
              <a:pathLst>
                <a:path w="1039933" h="1039933" extrusionOk="0">
                  <a:moveTo>
                    <a:pt x="0" y="0"/>
                  </a:moveTo>
                  <a:lnTo>
                    <a:pt x="1039933" y="0"/>
                  </a:lnTo>
                  <a:lnTo>
                    <a:pt x="1039933" y="1039933"/>
                  </a:lnTo>
                  <a:lnTo>
                    <a:pt x="0" y="10399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Freeform 14"/>
            <p:cNvSpPr/>
            <p:nvPr/>
          </p:nvSpPr>
          <p:spPr bwMode="auto">
            <a:xfrm rot="5400000">
              <a:off x="373943" y="439856"/>
              <a:ext cx="1039933" cy="1039933"/>
            </a:xfrm>
            <a:custGeom>
              <a:avLst/>
              <a:gdLst/>
              <a:ahLst/>
              <a:cxnLst/>
              <a:rect l="l" t="t" r="r" b="b"/>
              <a:pathLst>
                <a:path w="1039933" h="1039933" extrusionOk="0">
                  <a:moveTo>
                    <a:pt x="0" y="0"/>
                  </a:moveTo>
                  <a:lnTo>
                    <a:pt x="1039933" y="0"/>
                  </a:lnTo>
                  <a:lnTo>
                    <a:pt x="1039933" y="1039932"/>
                  </a:lnTo>
                  <a:lnTo>
                    <a:pt x="0" y="10399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Freeform 15"/>
            <p:cNvSpPr/>
            <p:nvPr/>
          </p:nvSpPr>
          <p:spPr bwMode="auto">
            <a:xfrm rot="5400000">
              <a:off x="0" y="193660"/>
              <a:ext cx="1041997" cy="1041997"/>
            </a:xfrm>
            <a:custGeom>
              <a:avLst/>
              <a:gdLst/>
              <a:ahLst/>
              <a:cxnLst/>
              <a:rect l="l" t="t" r="r" b="b"/>
              <a:pathLst>
                <a:path w="1041997" h="1041997" extrusionOk="0">
                  <a:moveTo>
                    <a:pt x="0" y="0"/>
                  </a:moveTo>
                  <a:lnTo>
                    <a:pt x="1041997" y="0"/>
                  </a:lnTo>
                  <a:lnTo>
                    <a:pt x="1041997" y="1041997"/>
                  </a:lnTo>
                  <a:lnTo>
                    <a:pt x="0" y="10419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1" name="Freeform 16"/>
            <p:cNvSpPr/>
            <p:nvPr/>
          </p:nvSpPr>
          <p:spPr bwMode="auto">
            <a:xfrm rot="5400000">
              <a:off x="0" y="665608"/>
              <a:ext cx="1041997" cy="1041997"/>
            </a:xfrm>
            <a:custGeom>
              <a:avLst/>
              <a:gdLst/>
              <a:ahLst/>
              <a:cxnLst/>
              <a:rect l="l" t="t" r="r" b="b"/>
              <a:pathLst>
                <a:path w="1041997" h="1041997" extrusionOk="0">
                  <a:moveTo>
                    <a:pt x="0" y="0"/>
                  </a:moveTo>
                  <a:lnTo>
                    <a:pt x="1041997" y="0"/>
                  </a:lnTo>
                  <a:lnTo>
                    <a:pt x="1041997" y="1041998"/>
                  </a:lnTo>
                  <a:lnTo>
                    <a:pt x="0" y="1041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3" name="Group 5"/>
          <p:cNvGrpSpPr/>
          <p:nvPr/>
        </p:nvGrpSpPr>
        <p:grpSpPr bwMode="auto">
          <a:xfrm>
            <a:off x="273030" y="1746250"/>
            <a:ext cx="6922764" cy="2990329"/>
            <a:chOff x="0" y="0"/>
            <a:chExt cx="1969096" cy="109497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4" name="Group 2"/>
          <p:cNvGrpSpPr/>
          <p:nvPr/>
        </p:nvGrpSpPr>
        <p:grpSpPr bwMode="auto">
          <a:xfrm>
            <a:off x="273030" y="528815"/>
            <a:ext cx="6934210" cy="995208"/>
            <a:chOff x="0" y="0"/>
            <a:chExt cx="2305625" cy="276091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305625" cy="276091"/>
            </a:xfrm>
            <a:custGeom>
              <a:avLst/>
              <a:gdLst/>
              <a:ahLst/>
              <a:cxnLst/>
              <a:rect l="l" t="t" r="r" b="b"/>
              <a:pathLst>
                <a:path w="2305626" h="276091" extrusionOk="0">
                  <a:moveTo>
                    <a:pt x="0" y="0"/>
                  </a:moveTo>
                  <a:lnTo>
                    <a:pt x="2305626" y="0"/>
                  </a:lnTo>
                  <a:lnTo>
                    <a:pt x="2305626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202022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9525"/>
              <a:ext cx="2305625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Aufgabenkarte</a:t>
            </a:r>
            <a:r>
              <a:rPr lang="en-US" sz="36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</a:rPr>
              <a:t> 5</a:t>
            </a:r>
            <a:endParaRPr lang="en-US" dirty="0"/>
          </a:p>
        </p:txBody>
      </p:sp>
      <p:sp>
        <p:nvSpPr>
          <p:cNvPr id="2" name="Freeform 19"/>
          <p:cNvSpPr/>
          <p:nvPr/>
        </p:nvSpPr>
        <p:spPr bwMode="auto">
          <a:xfrm>
            <a:off x="4947900" y="584721"/>
            <a:ext cx="1001302" cy="964702"/>
          </a:xfrm>
          <a:custGeom>
            <a:avLst/>
            <a:gdLst/>
            <a:ahLst/>
            <a:cxnLst/>
            <a:rect l="l" t="t" r="r" b="b"/>
            <a:pathLst>
              <a:path w="1421897" h="1369923" extrusionOk="0">
                <a:moveTo>
                  <a:pt x="0" y="0"/>
                </a:moveTo>
                <a:lnTo>
                  <a:pt x="1421896" y="0"/>
                </a:lnTo>
                <a:lnTo>
                  <a:pt x="1421896" y="1369924"/>
                </a:lnTo>
                <a:lnTo>
                  <a:pt x="0" y="1369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 t="1826" b="182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60680" y="1796415"/>
            <a:ext cx="7009765" cy="291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Gestaltet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Präsentation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die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folgendes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beinhaltet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:</a:t>
            </a:r>
            <a:endParaRPr lang="en-US" sz="2000" dirty="0"/>
          </a:p>
          <a:p>
            <a:pPr marL="288925" lvl="1" indent="-144145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Anfang (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Anfangsposition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)</a:t>
            </a:r>
            <a:endParaRPr lang="en-US" sz="2000" dirty="0"/>
          </a:p>
          <a:p>
            <a:pPr marL="288925" lvl="1" indent="-144145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Abfolge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Übergängen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Aufstellungsformen</a:t>
            </a:r>
            <a:endParaRPr lang="en-US" sz="2000" dirty="0"/>
          </a:p>
          <a:p>
            <a:pPr marL="288925" lvl="1" indent="-144145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Schluss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Endposition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)</a:t>
            </a:r>
            <a:endParaRPr lang="en-US" sz="2000" dirty="0"/>
          </a:p>
          <a:p>
            <a:pPr marL="288925" lvl="1" indent="-144145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Variationen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lang="en-US" sz="2000" dirty="0"/>
          </a:p>
          <a:p>
            <a:pPr>
              <a:lnSpc>
                <a:spcPts val="2070"/>
              </a:lnSpc>
              <a:defRPr/>
            </a:pPr>
            <a:endParaRPr lang="en-US" sz="1800" dirty="0"/>
          </a:p>
        </p:txBody>
      </p:sp>
      <p:sp>
        <p:nvSpPr>
          <p:cNvPr id="12" name="Freeform 10"/>
          <p:cNvSpPr/>
          <p:nvPr/>
        </p:nvSpPr>
        <p:spPr bwMode="auto">
          <a:xfrm>
            <a:off x="4895695" y="3062109"/>
            <a:ext cx="2107013" cy="1917538"/>
          </a:xfrm>
          <a:custGeom>
            <a:avLst/>
            <a:gdLst/>
            <a:ahLst/>
            <a:cxnLst/>
            <a:rect l="l" t="t" r="r" b="b"/>
            <a:pathLst>
              <a:path w="1766144" h="1766144" extrusionOk="0">
                <a:moveTo>
                  <a:pt x="0" y="0"/>
                </a:moveTo>
                <a:lnTo>
                  <a:pt x="1766144" y="0"/>
                </a:lnTo>
                <a:lnTo>
                  <a:pt x="1766144" y="1766144"/>
                </a:lnTo>
                <a:lnTo>
                  <a:pt x="0" y="17661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4" name="Group 6"/>
          <p:cNvGrpSpPr/>
          <p:nvPr/>
        </p:nvGrpSpPr>
        <p:grpSpPr bwMode="auto">
          <a:xfrm>
            <a:off x="273029" y="1700823"/>
            <a:ext cx="6915329" cy="3035756"/>
            <a:chOff x="0" y="0"/>
            <a:chExt cx="2017909" cy="1141440"/>
          </a:xfrm>
        </p:grpSpPr>
        <p:sp>
          <p:nvSpPr>
            <p:cNvPr id="15" name="Freeform 7"/>
            <p:cNvSpPr/>
            <p:nvPr/>
          </p:nvSpPr>
          <p:spPr bwMode="auto">
            <a:xfrm>
              <a:off x="0" y="0"/>
              <a:ext cx="2017909" cy="1141440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TextBox 8"/>
            <p:cNvSpPr txBox="1"/>
            <p:nvPr/>
          </p:nvSpPr>
          <p:spPr bwMode="auto">
            <a:xfrm>
              <a:off x="0" y="-19050"/>
              <a:ext cx="2017909" cy="116049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Übergänge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360706" y="1796366"/>
            <a:ext cx="6309302" cy="342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Wie </a:t>
            </a:r>
            <a:r>
              <a:rPr lang="en-US" sz="20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kann</a:t>
            </a: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man </a:t>
            </a:r>
            <a:r>
              <a:rPr lang="en-US" sz="20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Übergänge</a:t>
            </a: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gestalten?</a:t>
            </a:r>
          </a:p>
          <a:p>
            <a:pPr>
              <a:defRPr/>
            </a:pPr>
            <a:endParaRPr lang="en-US" sz="2000" b="1" dirty="0">
              <a:solidFill>
                <a:srgbClr val="000000"/>
              </a:solidFill>
              <a:latin typeface="Canva Sans Bold"/>
              <a:cs typeface="Canva Sans Bold"/>
            </a:endParaRPr>
          </a:p>
          <a:p>
            <a:pPr marL="258445" lvl="1" indent="-129540">
              <a:buFont typeface="Arial" panose="020B0704020202020204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Arme und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Schultergürtel</a:t>
            </a:r>
            <a:endParaRPr lang="en-US" sz="2000" dirty="0"/>
          </a:p>
          <a:p>
            <a:pPr marL="516890" lvl="2" indent="-172085">
              <a:buFont typeface="Arial" panose="020B0704020202020204"/>
              <a:buChar char="⚬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kreisen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schwingen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stoßen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beugen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strecken</a:t>
            </a:r>
            <a:endParaRPr lang="en-US" sz="2000" dirty="0"/>
          </a:p>
          <a:p>
            <a:pPr marL="258445" lvl="1" indent="-129540">
              <a:buFont typeface="Arial" panose="020B0704020202020204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Rumpf</a:t>
            </a:r>
            <a:endParaRPr lang="en-US" sz="2000" dirty="0"/>
          </a:p>
          <a:p>
            <a:pPr marL="516890" lvl="2" indent="-172085">
              <a:buFont typeface="Arial" panose="020B0704020202020204"/>
              <a:buChar char="⚬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beugen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drehen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kreisen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Drehbeuge</a:t>
            </a:r>
            <a:endParaRPr lang="en-US" sz="2000" dirty="0"/>
          </a:p>
          <a:p>
            <a:pPr marL="258445" lvl="1" indent="-129540">
              <a:buFont typeface="Arial" panose="020B0704020202020204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Beine und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Beckengürtel</a:t>
            </a:r>
            <a:endParaRPr lang="en-US" sz="2000" dirty="0"/>
          </a:p>
          <a:p>
            <a:pPr marL="516890" lvl="2" indent="-172085">
              <a:buFont typeface="Arial" panose="020B0704020202020204"/>
              <a:buChar char="⚬"/>
              <a:defRPr/>
            </a:pP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gehen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laufen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hüpfen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springen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federn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kreisen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spreizen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beugen</a:t>
            </a: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strecken</a:t>
            </a:r>
            <a:endParaRPr lang="en-US" sz="2000" dirty="0"/>
          </a:p>
          <a:p>
            <a:pPr>
              <a:lnSpc>
                <a:spcPts val="2265"/>
              </a:lnSpc>
              <a:defRPr/>
            </a:pPr>
            <a:endParaRPr lang="en-US" sz="1600" dirty="0"/>
          </a:p>
          <a:p>
            <a:pPr>
              <a:lnSpc>
                <a:spcPts val="2070"/>
              </a:lnSpc>
              <a:defRPr/>
            </a:pPr>
            <a:endParaRPr lang="en-US" sz="1800" dirty="0"/>
          </a:p>
        </p:txBody>
      </p:sp>
      <p:sp>
        <p:nvSpPr>
          <p:cNvPr id="9" name="Freeform 12"/>
          <p:cNvSpPr/>
          <p:nvPr/>
        </p:nvSpPr>
        <p:spPr bwMode="auto">
          <a:xfrm>
            <a:off x="2927795" y="468294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A2</a:t>
            </a:r>
            <a:endParaRPr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2" name="Group 6"/>
          <p:cNvGrpSpPr/>
          <p:nvPr/>
        </p:nvGrpSpPr>
        <p:grpSpPr bwMode="auto">
          <a:xfrm>
            <a:off x="273029" y="1700823"/>
            <a:ext cx="6915329" cy="3035756"/>
            <a:chOff x="0" y="0"/>
            <a:chExt cx="2017909" cy="1141440"/>
          </a:xfrm>
        </p:grpSpPr>
        <p:sp>
          <p:nvSpPr>
            <p:cNvPr id="63" name="Freeform 7"/>
            <p:cNvSpPr/>
            <p:nvPr/>
          </p:nvSpPr>
          <p:spPr bwMode="auto">
            <a:xfrm>
              <a:off x="0" y="0"/>
              <a:ext cx="2017909" cy="1141440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0087808" name="TextBox 8"/>
            <p:cNvSpPr txBox="1"/>
            <p:nvPr/>
          </p:nvSpPr>
          <p:spPr bwMode="auto">
            <a:xfrm>
              <a:off x="0" y="-19050"/>
              <a:ext cx="2017909" cy="116049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Aufstellungsformen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4616450" y="461674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grpSp>
        <p:nvGrpSpPr>
          <p:cNvPr id="2" name="Group 8"/>
          <p:cNvGrpSpPr/>
          <p:nvPr/>
        </p:nvGrpSpPr>
        <p:grpSpPr bwMode="auto">
          <a:xfrm rot="16200000">
            <a:off x="1686555" y="643645"/>
            <a:ext cx="2659379" cy="5029214"/>
            <a:chOff x="-7192" y="1"/>
            <a:chExt cx="3825994" cy="7214600"/>
          </a:xfrm>
        </p:grpSpPr>
        <p:sp>
          <p:nvSpPr>
            <p:cNvPr id="4" name="Freeform 9"/>
            <p:cNvSpPr/>
            <p:nvPr/>
          </p:nvSpPr>
          <p:spPr bwMode="auto">
            <a:xfrm>
              <a:off x="2493960" y="181994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2708876" y="2034859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2923792" y="2249775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138709" y="246469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1"/>
                  </a:lnTo>
                  <a:lnTo>
                    <a:pt x="0" y="164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2573612" y="36734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2573612" y="626024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2573612" y="108668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573612" y="88470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2369746" y="339498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2749873" y="339498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124092" y="339498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498312" y="339498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92805" y="5368854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907628" y="557380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87138" y="5783117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907628" y="5989521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TextBox 25"/>
            <p:cNvSpPr txBox="1"/>
            <p:nvPr/>
          </p:nvSpPr>
          <p:spPr bwMode="auto">
            <a:xfrm rot="5400000">
              <a:off x="-1238288" y="4862547"/>
              <a:ext cx="2823615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doppelte Stirnreihe</a:t>
              </a:r>
              <a:endParaRPr sz="127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42958" y="391465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953765" y="391530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37291" y="432891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953765" y="432891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957475" y="4748781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42958" y="4748781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565163" y="2320465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Freeform 33"/>
            <p:cNvSpPr/>
            <p:nvPr/>
          </p:nvSpPr>
          <p:spPr bwMode="auto">
            <a:xfrm rot="-10800000">
              <a:off x="957475" y="2320465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565163" y="261184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Freeform 35"/>
            <p:cNvSpPr/>
            <p:nvPr/>
          </p:nvSpPr>
          <p:spPr bwMode="auto">
            <a:xfrm rot="-10800000">
              <a:off x="957475" y="261184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565163" y="173760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Freeform 37"/>
            <p:cNvSpPr/>
            <p:nvPr/>
          </p:nvSpPr>
          <p:spPr bwMode="auto">
            <a:xfrm rot="-10800000">
              <a:off x="957475" y="173760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565163" y="202898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1"/>
                  </a:lnTo>
                  <a:lnTo>
                    <a:pt x="0" y="164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Freeform 39"/>
            <p:cNvSpPr/>
            <p:nvPr/>
          </p:nvSpPr>
          <p:spPr bwMode="auto">
            <a:xfrm rot="-10800000">
              <a:off x="957475" y="202898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1"/>
                  </a:lnTo>
                  <a:lnTo>
                    <a:pt x="0" y="164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TextBox 40"/>
            <p:cNvSpPr txBox="1"/>
            <p:nvPr/>
          </p:nvSpPr>
          <p:spPr bwMode="auto">
            <a:xfrm rot="5400000">
              <a:off x="-274237" y="1470441"/>
              <a:ext cx="895514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Gasse</a:t>
              </a:r>
              <a:endParaRPr sz="1270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565163" y="677159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Freeform 42"/>
            <p:cNvSpPr/>
            <p:nvPr/>
          </p:nvSpPr>
          <p:spPr bwMode="auto">
            <a:xfrm rot="-10800000">
              <a:off x="957475" y="841811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565163" y="103874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Freeform 44"/>
            <p:cNvSpPr/>
            <p:nvPr/>
          </p:nvSpPr>
          <p:spPr bwMode="auto">
            <a:xfrm rot="-10800000">
              <a:off x="957475" y="1203394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TextBox 45"/>
            <p:cNvSpPr txBox="1"/>
            <p:nvPr/>
          </p:nvSpPr>
          <p:spPr bwMode="auto">
            <a:xfrm rot="5400000">
              <a:off x="1555492" y="299021"/>
              <a:ext cx="959464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Reihe </a:t>
              </a:r>
              <a:endParaRPr sz="1270"/>
            </a:p>
          </p:txBody>
        </p:sp>
        <p:sp>
          <p:nvSpPr>
            <p:cNvPr id="50" name="TextBox 46"/>
            <p:cNvSpPr txBox="1"/>
            <p:nvPr/>
          </p:nvSpPr>
          <p:spPr bwMode="auto">
            <a:xfrm rot="5400000">
              <a:off x="1357637" y="1828420"/>
              <a:ext cx="1355172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Diagonale</a:t>
              </a:r>
              <a:endParaRPr sz="1270"/>
            </a:p>
          </p:txBody>
        </p:sp>
        <p:sp>
          <p:nvSpPr>
            <p:cNvPr id="51" name="TextBox 47"/>
            <p:cNvSpPr txBox="1"/>
            <p:nvPr/>
          </p:nvSpPr>
          <p:spPr bwMode="auto">
            <a:xfrm rot="5400000">
              <a:off x="1105530" y="3296598"/>
              <a:ext cx="1859384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Kette</a:t>
              </a:r>
              <a:endParaRPr sz="1270"/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014495" y="615417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1"/>
                  </a:lnTo>
                  <a:lnTo>
                    <a:pt x="0" y="164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014495" y="676290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2397887" y="615417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1"/>
                  </a:lnTo>
                  <a:lnTo>
                    <a:pt x="0" y="164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2397887" y="6762906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2667748" y="4361484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2988238" y="4790352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2396002" y="4790583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1" y="0"/>
                  </a:lnTo>
                  <a:lnTo>
                    <a:pt x="320491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2667748" y="5223881"/>
              <a:ext cx="320490" cy="164652"/>
            </a:xfrm>
            <a:custGeom>
              <a:avLst/>
              <a:gdLst/>
              <a:ahLst/>
              <a:cxnLst/>
              <a:rect l="l" t="t" r="r" b="b"/>
              <a:pathLst>
                <a:path w="320490" h="164652" extrusionOk="0">
                  <a:moveTo>
                    <a:pt x="0" y="0"/>
                  </a:moveTo>
                  <a:lnTo>
                    <a:pt x="320490" y="0"/>
                  </a:lnTo>
                  <a:lnTo>
                    <a:pt x="320490" y="164652"/>
                  </a:lnTo>
                  <a:lnTo>
                    <a:pt x="0" y="164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TextBox 56"/>
            <p:cNvSpPr txBox="1"/>
            <p:nvPr/>
          </p:nvSpPr>
          <p:spPr bwMode="auto">
            <a:xfrm rot="5400000">
              <a:off x="1578860" y="4694298"/>
              <a:ext cx="912727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Raute</a:t>
              </a:r>
              <a:endParaRPr sz="1270"/>
            </a:p>
          </p:txBody>
        </p:sp>
        <p:sp>
          <p:nvSpPr>
            <p:cNvPr id="61" name="TextBox 57"/>
            <p:cNvSpPr txBox="1"/>
            <p:nvPr/>
          </p:nvSpPr>
          <p:spPr bwMode="auto">
            <a:xfrm rot="5400000">
              <a:off x="1361487" y="6360154"/>
              <a:ext cx="1347470" cy="361423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65"/>
                </a:lnSpc>
                <a:defRPr/>
              </a:pPr>
              <a:r>
                <a:rPr lang="en-US" sz="1125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Quadrat</a:t>
              </a:r>
              <a:endParaRPr sz="127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80087859" name="Group 6"/>
          <p:cNvGrpSpPr/>
          <p:nvPr/>
        </p:nvGrpSpPr>
        <p:grpSpPr bwMode="auto">
          <a:xfrm>
            <a:off x="273029" y="1700823"/>
            <a:ext cx="6915329" cy="3035756"/>
            <a:chOff x="0" y="0"/>
            <a:chExt cx="2017909" cy="1141440"/>
          </a:xfrm>
        </p:grpSpPr>
        <p:sp>
          <p:nvSpPr>
            <p:cNvPr id="380087860" name="Freeform 7"/>
            <p:cNvSpPr/>
            <p:nvPr/>
          </p:nvSpPr>
          <p:spPr bwMode="auto">
            <a:xfrm>
              <a:off x="0" y="0"/>
              <a:ext cx="2017909" cy="1141440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0087861" name="TextBox 8"/>
            <p:cNvSpPr txBox="1"/>
            <p:nvPr/>
          </p:nvSpPr>
          <p:spPr bwMode="auto">
            <a:xfrm>
              <a:off x="0" y="-19050"/>
              <a:ext cx="2017909" cy="116049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Aufstellungsformen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4616450" y="461674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grpSp>
        <p:nvGrpSpPr>
          <p:cNvPr id="13" name="Group 8"/>
          <p:cNvGrpSpPr/>
          <p:nvPr/>
        </p:nvGrpSpPr>
        <p:grpSpPr bwMode="auto">
          <a:xfrm rot="16200000">
            <a:off x="1531051" y="841228"/>
            <a:ext cx="2755720" cy="4748347"/>
            <a:chOff x="-5568" y="-3"/>
            <a:chExt cx="3520416" cy="7214401"/>
          </a:xfrm>
        </p:grpSpPr>
        <p:sp>
          <p:nvSpPr>
            <p:cNvPr id="62" name="TextBox 9"/>
            <p:cNvSpPr txBox="1"/>
            <p:nvPr/>
          </p:nvSpPr>
          <p:spPr bwMode="auto">
            <a:xfrm rot="5400000">
              <a:off x="1594739" y="961531"/>
              <a:ext cx="1314749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zu zweit</a:t>
              </a:r>
              <a:endParaRPr sz="1270"/>
            </a:p>
          </p:txBody>
        </p:sp>
        <p:sp>
          <p:nvSpPr>
            <p:cNvPr id="63" name="TextBox 10"/>
            <p:cNvSpPr txBox="1"/>
            <p:nvPr/>
          </p:nvSpPr>
          <p:spPr bwMode="auto">
            <a:xfrm rot="5400000">
              <a:off x="1594739" y="3718204"/>
              <a:ext cx="1314749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Dreieck</a:t>
              </a:r>
              <a:endParaRPr sz="1270"/>
            </a:p>
          </p:txBody>
        </p:sp>
        <p:sp>
          <p:nvSpPr>
            <p:cNvPr id="380087808" name="Freeform 11"/>
            <p:cNvSpPr/>
            <p:nvPr/>
          </p:nvSpPr>
          <p:spPr bwMode="auto">
            <a:xfrm rot="-5004478">
              <a:off x="696958" y="340066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09" name="Freeform 12"/>
            <p:cNvSpPr/>
            <p:nvPr/>
          </p:nvSpPr>
          <p:spPr bwMode="auto">
            <a:xfrm rot="-3192693">
              <a:off x="980355" y="352326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0" name="Freeform 13"/>
            <p:cNvSpPr/>
            <p:nvPr/>
          </p:nvSpPr>
          <p:spPr bwMode="auto">
            <a:xfrm rot="842170">
              <a:off x="1129502" y="4064031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1" name="Freeform 14"/>
            <p:cNvSpPr/>
            <p:nvPr/>
          </p:nvSpPr>
          <p:spPr bwMode="auto">
            <a:xfrm rot="-487276">
              <a:off x="1153686" y="380088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2" name="Freeform 15"/>
            <p:cNvSpPr/>
            <p:nvPr/>
          </p:nvSpPr>
          <p:spPr bwMode="auto">
            <a:xfrm rot="3501389">
              <a:off x="953361" y="431792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3" name="Freeform 16"/>
            <p:cNvSpPr/>
            <p:nvPr/>
          </p:nvSpPr>
          <p:spPr bwMode="auto">
            <a:xfrm rot="5551438">
              <a:off x="672727" y="4420571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4" name="Freeform 17"/>
            <p:cNvSpPr/>
            <p:nvPr/>
          </p:nvSpPr>
          <p:spPr bwMode="auto">
            <a:xfrm rot="3770304">
              <a:off x="891633" y="184224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5" name="Freeform 18"/>
            <p:cNvSpPr/>
            <p:nvPr/>
          </p:nvSpPr>
          <p:spPr bwMode="auto">
            <a:xfrm rot="-9150099">
              <a:off x="1205972" y="216971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6" name="Freeform 19"/>
            <p:cNvSpPr/>
            <p:nvPr/>
          </p:nvSpPr>
          <p:spPr bwMode="auto">
            <a:xfrm>
              <a:off x="735279" y="209637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7" name="Freeform 20"/>
            <p:cNvSpPr/>
            <p:nvPr/>
          </p:nvSpPr>
          <p:spPr bwMode="auto">
            <a:xfrm rot="-4689185">
              <a:off x="956680" y="2313161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8" name="Freeform 21"/>
            <p:cNvSpPr/>
            <p:nvPr/>
          </p:nvSpPr>
          <p:spPr bwMode="auto">
            <a:xfrm rot="8099999">
              <a:off x="1173990" y="189596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19" name="Freeform 22"/>
            <p:cNvSpPr/>
            <p:nvPr/>
          </p:nvSpPr>
          <p:spPr bwMode="auto">
            <a:xfrm rot="5822508">
              <a:off x="481524" y="33074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0" name="Freeform 23"/>
            <p:cNvSpPr/>
            <p:nvPr/>
          </p:nvSpPr>
          <p:spPr bwMode="auto">
            <a:xfrm rot="-688553">
              <a:off x="772485" y="495767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1" name="Freeform 24"/>
            <p:cNvSpPr/>
            <p:nvPr/>
          </p:nvSpPr>
          <p:spPr bwMode="auto">
            <a:xfrm rot="9158353">
              <a:off x="955725" y="16572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2" name="Freeform 25"/>
            <p:cNvSpPr/>
            <p:nvPr/>
          </p:nvSpPr>
          <p:spPr bwMode="auto">
            <a:xfrm rot="5822508">
              <a:off x="1206026" y="66078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3" name="Freeform 26"/>
            <p:cNvSpPr/>
            <p:nvPr/>
          </p:nvSpPr>
          <p:spPr bwMode="auto">
            <a:xfrm rot="1078511">
              <a:off x="824770" y="79613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4" name="Freeform 27"/>
            <p:cNvSpPr/>
            <p:nvPr/>
          </p:nvSpPr>
          <p:spPr bwMode="auto">
            <a:xfrm rot="-9323379">
              <a:off x="1402438" y="30892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5" name="TextBox 28"/>
            <p:cNvSpPr txBox="1"/>
            <p:nvPr/>
          </p:nvSpPr>
          <p:spPr bwMode="auto">
            <a:xfrm rot="5400000">
              <a:off x="-453142" y="1984322"/>
              <a:ext cx="1314749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Kreis</a:t>
              </a:r>
              <a:endParaRPr sz="1270"/>
            </a:p>
          </p:txBody>
        </p:sp>
        <p:sp>
          <p:nvSpPr>
            <p:cNvPr id="380087826" name="TextBox 29"/>
            <p:cNvSpPr txBox="1"/>
            <p:nvPr/>
          </p:nvSpPr>
          <p:spPr bwMode="auto">
            <a:xfrm rot="5400000">
              <a:off x="-453141" y="3803250"/>
              <a:ext cx="1314749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Halbkreis</a:t>
              </a:r>
              <a:endParaRPr sz="1270"/>
            </a:p>
          </p:txBody>
        </p:sp>
        <p:sp>
          <p:nvSpPr>
            <p:cNvPr id="380087827" name="TextBox 30"/>
            <p:cNvSpPr txBox="1"/>
            <p:nvPr/>
          </p:nvSpPr>
          <p:spPr bwMode="auto">
            <a:xfrm rot="5400000">
              <a:off x="-453141" y="486798"/>
              <a:ext cx="1314749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Pulk</a:t>
              </a:r>
              <a:endParaRPr sz="1270"/>
            </a:p>
          </p:txBody>
        </p:sp>
        <p:sp>
          <p:nvSpPr>
            <p:cNvPr id="380087828" name="Freeform 31"/>
            <p:cNvSpPr/>
            <p:nvPr/>
          </p:nvSpPr>
          <p:spPr bwMode="auto">
            <a:xfrm>
              <a:off x="510417" y="598769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29" name="Freeform 32"/>
            <p:cNvSpPr/>
            <p:nvPr/>
          </p:nvSpPr>
          <p:spPr bwMode="auto">
            <a:xfrm>
              <a:off x="510417" y="6240096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0" name="Freeform 33"/>
            <p:cNvSpPr/>
            <p:nvPr/>
          </p:nvSpPr>
          <p:spPr bwMode="auto">
            <a:xfrm>
              <a:off x="510417" y="573530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1" name="Freeform 34"/>
            <p:cNvSpPr/>
            <p:nvPr/>
          </p:nvSpPr>
          <p:spPr bwMode="auto">
            <a:xfrm>
              <a:off x="953699" y="5996116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2" name="Freeform 35"/>
            <p:cNvSpPr/>
            <p:nvPr/>
          </p:nvSpPr>
          <p:spPr bwMode="auto">
            <a:xfrm>
              <a:off x="953699" y="624851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3" name="Freeform 36"/>
            <p:cNvSpPr/>
            <p:nvPr/>
          </p:nvSpPr>
          <p:spPr bwMode="auto">
            <a:xfrm>
              <a:off x="953699" y="574371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4" name="Freeform 37"/>
            <p:cNvSpPr/>
            <p:nvPr/>
          </p:nvSpPr>
          <p:spPr bwMode="auto">
            <a:xfrm>
              <a:off x="1376870" y="598769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5" name="Freeform 38"/>
            <p:cNvSpPr/>
            <p:nvPr/>
          </p:nvSpPr>
          <p:spPr bwMode="auto">
            <a:xfrm>
              <a:off x="1376870" y="6240096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6" name="Freeform 39"/>
            <p:cNvSpPr/>
            <p:nvPr/>
          </p:nvSpPr>
          <p:spPr bwMode="auto">
            <a:xfrm>
              <a:off x="1376870" y="573530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7" name="TextBox 40"/>
            <p:cNvSpPr txBox="1"/>
            <p:nvPr/>
          </p:nvSpPr>
          <p:spPr bwMode="auto">
            <a:xfrm rot="5400000">
              <a:off x="-977159" y="5901659"/>
              <a:ext cx="2284330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Blockaufstellung</a:t>
              </a:r>
              <a:endParaRPr sz="1270"/>
            </a:p>
          </p:txBody>
        </p:sp>
        <p:sp>
          <p:nvSpPr>
            <p:cNvPr id="380087838" name="Freeform 41"/>
            <p:cNvSpPr/>
            <p:nvPr/>
          </p:nvSpPr>
          <p:spPr bwMode="auto">
            <a:xfrm>
              <a:off x="2624455" y="307196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39" name="Freeform 42"/>
            <p:cNvSpPr/>
            <p:nvPr/>
          </p:nvSpPr>
          <p:spPr bwMode="auto">
            <a:xfrm rot="-10800000">
              <a:off x="2937162" y="3287726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0" name="Freeform 43"/>
            <p:cNvSpPr/>
            <p:nvPr/>
          </p:nvSpPr>
          <p:spPr bwMode="auto">
            <a:xfrm>
              <a:off x="2624455" y="3503492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1" name="Freeform 44"/>
            <p:cNvSpPr/>
            <p:nvPr/>
          </p:nvSpPr>
          <p:spPr bwMode="auto">
            <a:xfrm>
              <a:off x="2624455" y="411341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2" name="Freeform 45"/>
            <p:cNvSpPr/>
            <p:nvPr/>
          </p:nvSpPr>
          <p:spPr bwMode="auto">
            <a:xfrm>
              <a:off x="2937162" y="4329179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3" name="Freeform 46"/>
            <p:cNvSpPr/>
            <p:nvPr/>
          </p:nvSpPr>
          <p:spPr bwMode="auto">
            <a:xfrm>
              <a:off x="2624455" y="4544944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4" name="Freeform 47"/>
            <p:cNvSpPr/>
            <p:nvPr/>
          </p:nvSpPr>
          <p:spPr bwMode="auto">
            <a:xfrm>
              <a:off x="2670667" y="33282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5" name="Freeform 48"/>
            <p:cNvSpPr/>
            <p:nvPr/>
          </p:nvSpPr>
          <p:spPr bwMode="auto">
            <a:xfrm>
              <a:off x="2670667" y="3273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6" name="Freeform 49"/>
            <p:cNvSpPr/>
            <p:nvPr/>
          </p:nvSpPr>
          <p:spPr bwMode="auto">
            <a:xfrm>
              <a:off x="2670667" y="168169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7" name="Freeform 50"/>
            <p:cNvSpPr/>
            <p:nvPr/>
          </p:nvSpPr>
          <p:spPr bwMode="auto">
            <a:xfrm rot="-10800000">
              <a:off x="3066968" y="168169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8" name="Freeform 51"/>
            <p:cNvSpPr/>
            <p:nvPr/>
          </p:nvSpPr>
          <p:spPr bwMode="auto">
            <a:xfrm>
              <a:off x="3133260" y="207082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49" name="Freeform 52"/>
            <p:cNvSpPr/>
            <p:nvPr/>
          </p:nvSpPr>
          <p:spPr bwMode="auto">
            <a:xfrm rot="-10800000">
              <a:off x="2670667" y="2070825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0" name="Freeform 53"/>
            <p:cNvSpPr/>
            <p:nvPr/>
          </p:nvSpPr>
          <p:spPr bwMode="auto">
            <a:xfrm rot="-5400000">
              <a:off x="2594640" y="119789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1" name="Freeform 54"/>
            <p:cNvSpPr/>
            <p:nvPr/>
          </p:nvSpPr>
          <p:spPr bwMode="auto">
            <a:xfrm rot="-5400000">
              <a:off x="2594640" y="735297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7" y="0"/>
                  </a:lnTo>
                  <a:lnTo>
                    <a:pt x="312707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2" name="TextBox 55"/>
            <p:cNvSpPr txBox="1"/>
            <p:nvPr/>
          </p:nvSpPr>
          <p:spPr bwMode="auto">
            <a:xfrm rot="5400000">
              <a:off x="1594740" y="5837686"/>
              <a:ext cx="1314748" cy="34114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25"/>
                </a:lnSpc>
                <a:defRPr/>
              </a:pPr>
              <a:r>
                <a:rPr lang="en-US" sz="1090" dirty="0" err="1">
                  <a:solidFill>
                    <a:srgbClr val="000000"/>
                  </a:solidFill>
                  <a:latin typeface="Canva Sans"/>
                  <a:ea typeface="Canva Sans"/>
                  <a:cs typeface="Canva Sans"/>
                </a:rPr>
                <a:t>Pyramide</a:t>
              </a:r>
              <a:endParaRPr sz="1270" dirty="0"/>
            </a:p>
          </p:txBody>
        </p:sp>
        <p:sp>
          <p:nvSpPr>
            <p:cNvPr id="380087853" name="Freeform 56"/>
            <p:cNvSpPr/>
            <p:nvPr/>
          </p:nvSpPr>
          <p:spPr bwMode="auto">
            <a:xfrm>
              <a:off x="3202140" y="5927933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5" name="Freeform 57"/>
            <p:cNvSpPr/>
            <p:nvPr/>
          </p:nvSpPr>
          <p:spPr bwMode="auto">
            <a:xfrm>
              <a:off x="2902369" y="5767280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6" name="Freeform 58"/>
            <p:cNvSpPr/>
            <p:nvPr/>
          </p:nvSpPr>
          <p:spPr bwMode="auto">
            <a:xfrm>
              <a:off x="2589661" y="6249241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4"/>
                  </a:lnTo>
                  <a:lnTo>
                    <a:pt x="0" y="160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7" name="Freeform 59"/>
            <p:cNvSpPr/>
            <p:nvPr/>
          </p:nvSpPr>
          <p:spPr bwMode="auto">
            <a:xfrm>
              <a:off x="2589661" y="5606627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80087858" name="Freeform 60"/>
            <p:cNvSpPr/>
            <p:nvPr/>
          </p:nvSpPr>
          <p:spPr bwMode="auto">
            <a:xfrm>
              <a:off x="2889432" y="6088588"/>
              <a:ext cx="312708" cy="160654"/>
            </a:xfrm>
            <a:custGeom>
              <a:avLst/>
              <a:gdLst/>
              <a:ahLst/>
              <a:cxnLst/>
              <a:rect l="l" t="t" r="r" b="b"/>
              <a:pathLst>
                <a:path w="312708" h="160654" extrusionOk="0">
                  <a:moveTo>
                    <a:pt x="0" y="0"/>
                  </a:moveTo>
                  <a:lnTo>
                    <a:pt x="312708" y="0"/>
                  </a:lnTo>
                  <a:lnTo>
                    <a:pt x="312708" y="160653"/>
                  </a:lnTo>
                  <a:lnTo>
                    <a:pt x="0" y="160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6" name="Group 6"/>
          <p:cNvGrpSpPr/>
          <p:nvPr/>
        </p:nvGrpSpPr>
        <p:grpSpPr bwMode="auto">
          <a:xfrm>
            <a:off x="273029" y="1700823"/>
            <a:ext cx="6915329" cy="3035756"/>
            <a:chOff x="0" y="0"/>
            <a:chExt cx="2017909" cy="1141440"/>
          </a:xfrm>
        </p:grpSpPr>
        <p:sp>
          <p:nvSpPr>
            <p:cNvPr id="17" name="Freeform 7"/>
            <p:cNvSpPr/>
            <p:nvPr/>
          </p:nvSpPr>
          <p:spPr bwMode="auto">
            <a:xfrm>
              <a:off x="0" y="0"/>
              <a:ext cx="2017909" cy="1141440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TextBox 8"/>
            <p:cNvSpPr txBox="1"/>
            <p:nvPr/>
          </p:nvSpPr>
          <p:spPr bwMode="auto">
            <a:xfrm>
              <a:off x="0" y="-19050"/>
              <a:ext cx="2017909" cy="116049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Raum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1644650" y="429773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sp>
        <p:nvSpPr>
          <p:cNvPr id="2" name="TextBox 8"/>
          <p:cNvSpPr txBox="1"/>
          <p:nvPr/>
        </p:nvSpPr>
        <p:spPr bwMode="auto">
          <a:xfrm>
            <a:off x="368141" y="1965906"/>
            <a:ext cx="4620402" cy="2492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Bewegungsrichtung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vw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rw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diagonal,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nach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unten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nach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oben</a:t>
            </a:r>
            <a:endParaRPr dirty="0"/>
          </a:p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Raumweg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gradlinig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kurvig</a:t>
            </a:r>
            <a:endParaRPr dirty="0"/>
          </a:p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Raumebene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hoch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mittel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tief</a:t>
            </a:r>
            <a:endParaRPr dirty="0"/>
          </a:p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Ausrichtung</a:t>
            </a: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im</a:t>
            </a: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Raum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Front,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Profil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Halbprofil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Rücken</a:t>
            </a:r>
            <a:endParaRPr dirty="0"/>
          </a:p>
        </p:txBody>
      </p:sp>
      <p:sp>
        <p:nvSpPr>
          <p:cNvPr id="4" name="TextBox 10"/>
          <p:cNvSpPr txBox="1"/>
          <p:nvPr/>
        </p:nvSpPr>
        <p:spPr bwMode="auto">
          <a:xfrm>
            <a:off x="4015624" y="2754101"/>
            <a:ext cx="2076544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73685" lvl="1" indent="-136525">
              <a:lnSpc>
                <a:spcPts val="1900"/>
              </a:lnSpc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Raumdimension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dirty="0"/>
          </a:p>
          <a:p>
            <a:pPr marL="547370" lvl="2" indent="-182245">
              <a:lnSpc>
                <a:spcPts val="1900"/>
              </a:lnSpc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eng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weit</a:t>
            </a:r>
            <a:endParaRPr dirty="0"/>
          </a:p>
        </p:txBody>
      </p:sp>
      <p:sp>
        <p:nvSpPr>
          <p:cNvPr id="19" name="Freeform 9"/>
          <p:cNvSpPr/>
          <p:nvPr/>
        </p:nvSpPr>
        <p:spPr bwMode="auto">
          <a:xfrm rot="5400000">
            <a:off x="5835650" y="3432472"/>
            <a:ext cx="1194273" cy="1194273"/>
          </a:xfrm>
          <a:custGeom>
            <a:avLst/>
            <a:gdLst/>
            <a:ahLst/>
            <a:cxnLst/>
            <a:rect l="l" t="t" r="r" b="b"/>
            <a:pathLst>
              <a:path w="1194273" h="1194273" extrusionOk="0">
                <a:moveTo>
                  <a:pt x="0" y="0"/>
                </a:moveTo>
                <a:lnTo>
                  <a:pt x="1194274" y="0"/>
                </a:lnTo>
                <a:lnTo>
                  <a:pt x="1194274" y="1194274"/>
                </a:lnTo>
                <a:lnTo>
                  <a:pt x="0" y="11942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2398067" name="TextBox 9"/>
          <p:cNvSpPr txBox="1"/>
          <p:nvPr/>
        </p:nvSpPr>
        <p:spPr bwMode="auto">
          <a:xfrm>
            <a:off x="3028487" y="3194050"/>
            <a:ext cx="3653111" cy="81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sz="17605" dirty="0"/>
              <a:t>E</a:t>
            </a:r>
            <a:endParaRPr sz="1830" dirty="0"/>
          </a:p>
        </p:txBody>
      </p:sp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Buchstabenkarte</a:t>
            </a:r>
            <a:r>
              <a:rPr sz="3600" dirty="0"/>
              <a:t> </a:t>
            </a:r>
            <a:r>
              <a:rPr sz="3600" b="1" dirty="0"/>
              <a:t>1</a:t>
            </a:r>
            <a:endParaRPr sz="3600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4855046" y="685048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124721756" name="TextBox 9"/>
          <p:cNvSpPr txBox="1"/>
          <p:nvPr/>
        </p:nvSpPr>
        <p:spPr bwMode="auto">
          <a:xfrm rot="21599977">
            <a:off x="302324" y="4092977"/>
            <a:ext cx="5170085" cy="1086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Bildet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Buchstaben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Körpern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</a:p>
          <a:p>
            <a:pPr algn="just">
              <a:lnSpc>
                <a:spcPts val="2315"/>
              </a:lnSpc>
              <a:defRPr/>
            </a:pP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(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viert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),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sodass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von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außen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erkennbar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wird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lang="en-US" sz="1655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 algn="just">
              <a:lnSpc>
                <a:spcPts val="2315"/>
              </a:lnSpc>
              <a:defRPr/>
            </a:pPr>
            <a:r>
              <a:rPr lang="en-US" sz="1655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sz="127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grpSp>
        <p:nvGrpSpPr>
          <p:cNvPr id="33" name="Group 5"/>
          <p:cNvGrpSpPr/>
          <p:nvPr/>
        </p:nvGrpSpPr>
        <p:grpSpPr bwMode="auto">
          <a:xfrm>
            <a:off x="273030" y="1694225"/>
            <a:ext cx="6922764" cy="3042354"/>
            <a:chOff x="0" y="-19050"/>
            <a:chExt cx="1969096" cy="111402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Zeit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1165966" y="445506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sp>
        <p:nvSpPr>
          <p:cNvPr id="5" name="TextBox 8"/>
          <p:cNvSpPr txBox="1"/>
          <p:nvPr/>
        </p:nvSpPr>
        <p:spPr bwMode="auto">
          <a:xfrm>
            <a:off x="360706" y="1852192"/>
            <a:ext cx="3083801" cy="3160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Tempo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langsam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schnell,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Tempowechsel</a:t>
            </a:r>
            <a:endParaRPr dirty="0"/>
          </a:p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Rhythmus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verdoppeln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halbieren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Pausen</a:t>
            </a:r>
            <a:endParaRPr dirty="0"/>
          </a:p>
          <a:p>
            <a:pPr marL="273685" lvl="1" indent="-13652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Akzentuierung</a:t>
            </a:r>
            <a:endParaRPr b="1" dirty="0"/>
          </a:p>
          <a:p>
            <a:pPr marL="547370" lvl="2" indent="-18224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gleichmäßige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oder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ungleichmäßige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Schwerpunkte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setzen</a:t>
            </a:r>
            <a:endParaRPr dirty="0"/>
          </a:p>
          <a:p>
            <a:pPr>
              <a:defRPr/>
            </a:pPr>
            <a:endParaRPr sz="1270" dirty="0"/>
          </a:p>
          <a:p>
            <a:pPr>
              <a:defRPr/>
            </a:pPr>
            <a:endParaRPr sz="1270" dirty="0"/>
          </a:p>
        </p:txBody>
      </p:sp>
      <p:sp>
        <p:nvSpPr>
          <p:cNvPr id="15" name="Freeform 9"/>
          <p:cNvSpPr/>
          <p:nvPr/>
        </p:nvSpPr>
        <p:spPr bwMode="auto">
          <a:xfrm rot="5400000">
            <a:off x="5922490" y="3425944"/>
            <a:ext cx="1139664" cy="1152384"/>
          </a:xfrm>
          <a:custGeom>
            <a:avLst/>
            <a:gdLst/>
            <a:ahLst/>
            <a:cxnLst/>
            <a:rect l="l" t="t" r="r" b="b"/>
            <a:pathLst>
              <a:path w="1139664" h="1152385" extrusionOk="0">
                <a:moveTo>
                  <a:pt x="0" y="0"/>
                </a:moveTo>
                <a:lnTo>
                  <a:pt x="1139664" y="0"/>
                </a:lnTo>
                <a:lnTo>
                  <a:pt x="1139664" y="1152385"/>
                </a:lnTo>
                <a:lnTo>
                  <a:pt x="0" y="11523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 l="3824" t="4489" r="4974" b="681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grpSp>
        <p:nvGrpSpPr>
          <p:cNvPr id="33" name="Group 5"/>
          <p:cNvGrpSpPr/>
          <p:nvPr/>
        </p:nvGrpSpPr>
        <p:grpSpPr bwMode="auto">
          <a:xfrm>
            <a:off x="273030" y="1694225"/>
            <a:ext cx="6922764" cy="3042354"/>
            <a:chOff x="0" y="-19050"/>
            <a:chExt cx="1969096" cy="111402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Dynamik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2712120" y="461343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sp>
        <p:nvSpPr>
          <p:cNvPr id="4" name="Textfeld 3"/>
          <p:cNvSpPr txBox="1"/>
          <p:nvPr/>
        </p:nvSpPr>
        <p:spPr>
          <a:xfrm>
            <a:off x="2965451" y="830249"/>
            <a:ext cx="3779194" cy="566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705"/>
              </a:lnSpc>
              <a:defRPr/>
            </a:pPr>
            <a:r>
              <a:rPr lang="en-US" sz="3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Form</a:t>
            </a:r>
            <a:endParaRPr lang="en-US" sz="3600" dirty="0"/>
          </a:p>
        </p:txBody>
      </p:sp>
      <p:sp>
        <p:nvSpPr>
          <p:cNvPr id="12" name="TextBox 9"/>
          <p:cNvSpPr txBox="1"/>
          <p:nvPr/>
        </p:nvSpPr>
        <p:spPr bwMode="auto">
          <a:xfrm>
            <a:off x="429829" y="1967447"/>
            <a:ext cx="2248513" cy="1661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58445" lvl="1" indent="-129540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Krafteinsatz</a:t>
            </a:r>
            <a:endParaRPr b="1" dirty="0"/>
          </a:p>
          <a:p>
            <a:pPr marL="516890" lvl="2" indent="-17208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geschwungen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gestoßen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geführt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gehalten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leicht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zart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kraftvoll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...</a:t>
            </a:r>
            <a:endParaRPr dirty="0"/>
          </a:p>
        </p:txBody>
      </p:sp>
      <p:sp>
        <p:nvSpPr>
          <p:cNvPr id="13" name="TextBox 11"/>
          <p:cNvSpPr txBox="1"/>
          <p:nvPr/>
        </p:nvSpPr>
        <p:spPr bwMode="auto">
          <a:xfrm>
            <a:off x="4057139" y="1986818"/>
            <a:ext cx="3138655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8445" lvl="1" indent="-129540">
              <a:buFont typeface="Arial" panose="020B0704020202020204"/>
              <a:buChar char="•"/>
              <a:defRPr/>
            </a:pP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Variation von </a:t>
            </a: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Bein</a:t>
            </a: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-, Arm-, </a:t>
            </a: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Rumpf</a:t>
            </a:r>
            <a:r>
              <a:rPr lang="en-US" b="1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-, </a:t>
            </a:r>
            <a:r>
              <a:rPr lang="en-US" b="1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Kopfverhalten</a:t>
            </a:r>
            <a:endParaRPr b="1" dirty="0"/>
          </a:p>
          <a:p>
            <a:pPr marL="516890" lvl="2" indent="-172085">
              <a:buFont typeface="Arial" panose="020B0704020202020204"/>
              <a:buChar char="⚬"/>
              <a:defRPr/>
            </a:pP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beugen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strecken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ab- und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adduzieren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drehen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...</a:t>
            </a:r>
            <a:endParaRPr dirty="0"/>
          </a:p>
        </p:txBody>
      </p:sp>
      <p:sp>
        <p:nvSpPr>
          <p:cNvPr id="16" name="Freeform 12"/>
          <p:cNvSpPr/>
          <p:nvPr/>
        </p:nvSpPr>
        <p:spPr bwMode="auto">
          <a:xfrm rot="5400000">
            <a:off x="5835650" y="3423838"/>
            <a:ext cx="1134916" cy="1134916"/>
          </a:xfrm>
          <a:custGeom>
            <a:avLst/>
            <a:gdLst/>
            <a:ahLst/>
            <a:cxnLst/>
            <a:rect l="l" t="t" r="r" b="b"/>
            <a:pathLst>
              <a:path w="1134916" h="1134916" extrusionOk="0">
                <a:moveTo>
                  <a:pt x="0" y="0"/>
                </a:moveTo>
                <a:lnTo>
                  <a:pt x="1134915" y="0"/>
                </a:lnTo>
                <a:lnTo>
                  <a:pt x="1134915" y="1134916"/>
                </a:lnTo>
                <a:lnTo>
                  <a:pt x="0" y="11349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>
            <a:off x="264784" y="536853"/>
            <a:ext cx="6931010" cy="995207"/>
            <a:chOff x="0" y="0"/>
            <a:chExt cx="2180922" cy="276091"/>
          </a:xfrm>
        </p:grpSpPr>
        <p:sp>
          <p:nvSpPr>
            <p:cNvPr id="7" name="Freeform 3"/>
            <p:cNvSpPr/>
            <p:nvPr/>
          </p:nvSpPr>
          <p:spPr bwMode="auto">
            <a:xfrm>
              <a:off x="0" y="0"/>
              <a:ext cx="2180922" cy="276091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TextBox 4"/>
            <p:cNvSpPr txBox="1"/>
            <p:nvPr/>
          </p:nvSpPr>
          <p:spPr bwMode="auto">
            <a:xfrm>
              <a:off x="0" y="-9525"/>
              <a:ext cx="2180922" cy="285616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5"/>
                </a:lnSpc>
                <a:defRPr/>
              </a:pPr>
              <a:endParaRPr sz="1270"/>
            </a:p>
          </p:txBody>
        </p:sp>
      </p:grpSp>
      <p:grpSp>
        <p:nvGrpSpPr>
          <p:cNvPr id="33" name="Group 5"/>
          <p:cNvGrpSpPr/>
          <p:nvPr/>
        </p:nvGrpSpPr>
        <p:grpSpPr bwMode="auto">
          <a:xfrm>
            <a:off x="273030" y="1694225"/>
            <a:ext cx="6922764" cy="3042354"/>
            <a:chOff x="0" y="-19050"/>
            <a:chExt cx="1969096" cy="1114025"/>
          </a:xfrm>
        </p:grpSpPr>
        <p:sp>
          <p:nvSpPr>
            <p:cNvPr id="34" name="Freeform 6"/>
            <p:cNvSpPr/>
            <p:nvPr/>
          </p:nvSpPr>
          <p:spPr bwMode="auto">
            <a:xfrm>
              <a:off x="0" y="0"/>
              <a:ext cx="1969096" cy="1094975"/>
            </a:xfrm>
            <a:custGeom>
              <a:avLst/>
              <a:gdLst/>
              <a:ahLst/>
              <a:cxnLst/>
              <a:rect l="l" t="t" r="r" b="b"/>
              <a:pathLst>
                <a:path w="1969096" h="1094975" extrusionOk="0">
                  <a:moveTo>
                    <a:pt x="0" y="0"/>
                  </a:moveTo>
                  <a:lnTo>
                    <a:pt x="1969096" y="0"/>
                  </a:lnTo>
                  <a:lnTo>
                    <a:pt x="1969096" y="1094975"/>
                  </a:lnTo>
                  <a:lnTo>
                    <a:pt x="0" y="1094975"/>
                  </a:lnTo>
                  <a:close/>
                </a:path>
              </a:pathLst>
            </a:custGeom>
            <a:solidFill>
              <a:srgbClr val="E6F5F7"/>
            </a:solidFill>
            <a:ln w="47625" cap="sq">
              <a:solidFill>
                <a:srgbClr val="FFFFFE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TextBox 7"/>
            <p:cNvSpPr txBox="1"/>
            <p:nvPr/>
          </p:nvSpPr>
          <p:spPr bwMode="auto">
            <a:xfrm>
              <a:off x="0" y="-19050"/>
              <a:ext cx="1969096" cy="1114025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Bewertungskriterien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9" name="Freeform 12"/>
          <p:cNvSpPr/>
          <p:nvPr/>
        </p:nvSpPr>
        <p:spPr bwMode="auto">
          <a:xfrm>
            <a:off x="4504339" y="466986"/>
            <a:ext cx="1175123" cy="935728"/>
          </a:xfrm>
          <a:custGeom>
            <a:avLst/>
            <a:gdLst/>
            <a:ahLst/>
            <a:cxnLst/>
            <a:rect l="l" t="t" r="r" b="b"/>
            <a:pathLst>
              <a:path w="1167794" h="1023852" extrusionOk="0">
                <a:moveTo>
                  <a:pt x="0" y="0"/>
                </a:moveTo>
                <a:lnTo>
                  <a:pt x="1167794" y="0"/>
                </a:lnTo>
                <a:lnTo>
                  <a:pt x="1167794" y="1023852"/>
                </a:lnTo>
                <a:lnTo>
                  <a:pt x="0" y="10238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 t="6162" b="6162"/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11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A5</a:t>
            </a:r>
            <a:endParaRPr sz="2000" dirty="0"/>
          </a:p>
        </p:txBody>
      </p:sp>
      <p:sp>
        <p:nvSpPr>
          <p:cNvPr id="2" name="TextBox 9"/>
          <p:cNvSpPr txBox="1"/>
          <p:nvPr/>
        </p:nvSpPr>
        <p:spPr bwMode="auto">
          <a:xfrm>
            <a:off x="360706" y="1994919"/>
            <a:ext cx="5474944" cy="2492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8925" lvl="1" indent="-144145">
              <a:buFont typeface="Arial" panose="020B0704020202020204"/>
              <a:buChar char="•"/>
              <a:defRPr/>
            </a:pP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Genauigkeit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: Anfang,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Mittelteil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Schluss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sind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deutlich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erkennbar</a:t>
            </a:r>
            <a:endParaRPr dirty="0"/>
          </a:p>
          <a:p>
            <a:pPr marL="288925" lvl="1" indent="-144145">
              <a:buFont typeface="Arial" panose="020B0704020202020204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Positionen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werden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korrekt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ausgeführt</a:t>
            </a:r>
            <a:endParaRPr dirty="0"/>
          </a:p>
          <a:p>
            <a:pPr marL="288925" lvl="1" indent="-144145">
              <a:buFont typeface="Arial" panose="020B0704020202020204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Übergänge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sind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sichtbar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dirty="0"/>
          </a:p>
          <a:p>
            <a:pPr marL="288925" lvl="1" indent="-144145">
              <a:buFont typeface="Arial" panose="020B0704020202020204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Aufstellungsformen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sind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passend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gewählt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erkennbar</a:t>
            </a:r>
            <a:endParaRPr dirty="0"/>
          </a:p>
          <a:p>
            <a:pPr marL="288925" lvl="1" indent="-144145">
              <a:buFont typeface="Arial" panose="020B0704020202020204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Es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werden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passende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Variationen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eines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gewählten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Kriteriums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(Raum, Zeit, Form </a:t>
            </a:r>
            <a:r>
              <a:rPr lang="en-US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oder</a:t>
            </a:r>
            <a:r>
              <a:rPr lang="en-US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 Dynamik)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eingebaut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und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sind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sichtbar</a:t>
            </a:r>
            <a:r>
              <a:rPr lang="en-US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68282080" name="Grafik 4682820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7556500" cy="535344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5" t="854" r="19837" b="-854"/>
          <a:stretch>
            <a:fillRect/>
          </a:stretch>
        </p:blipFill>
        <p:spPr>
          <a:xfrm>
            <a:off x="6445250" y="4625975"/>
            <a:ext cx="1111250" cy="72747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61457825" name="Grafik 18614578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2729" y="-35333"/>
            <a:ext cx="7589229" cy="5388781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5" t="854" r="19837" b="-854"/>
          <a:stretch>
            <a:fillRect/>
          </a:stretch>
        </p:blipFill>
        <p:spPr bwMode="auto">
          <a:xfrm>
            <a:off x="6445250" y="4625975"/>
            <a:ext cx="1111250" cy="72747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extfeld 11"/>
          <p:cNvSpPr txBox="1"/>
          <p:nvPr/>
        </p:nvSpPr>
        <p:spPr>
          <a:xfrm>
            <a:off x="451094" y="1154046"/>
            <a:ext cx="2984193" cy="677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805" b="1" dirty="0">
                <a:solidFill>
                  <a:prstClr val="black"/>
                </a:solidFill>
                <a:latin typeface="Aptos"/>
                <a:ea typeface="+mj-ea"/>
                <a:cs typeface="+mj-cs"/>
              </a:rPr>
              <a:t>Impressum</a:t>
            </a:r>
            <a:endParaRPr lang="de-DE" sz="3805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1" y="228379"/>
            <a:ext cx="2133600" cy="977998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451094" y="1831604"/>
            <a:ext cx="2805576" cy="1460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70" b="1" dirty="0"/>
              <a:t>Urheber*innen dieser Lehrkonzeption:</a:t>
            </a:r>
          </a:p>
          <a:p>
            <a:endParaRPr lang="de-DE" sz="1270" dirty="0"/>
          </a:p>
          <a:p>
            <a:r>
              <a:rPr lang="de-DE" sz="1270" dirty="0"/>
              <a:t>Univ.-Prof. Dr. Claudia Steinberg</a:t>
            </a:r>
            <a:br>
              <a:rPr lang="de-DE" sz="1270" dirty="0"/>
            </a:br>
            <a:r>
              <a:rPr lang="de-DE" sz="1270" dirty="0"/>
              <a:t>Rachel </a:t>
            </a:r>
            <a:r>
              <a:rPr lang="de-DE" sz="1270" dirty="0" err="1"/>
              <a:t>Wittschier</a:t>
            </a:r>
            <a:br>
              <a:rPr lang="de-DE" sz="1270" dirty="0"/>
            </a:br>
            <a:r>
              <a:rPr lang="de-DE" sz="1270" dirty="0"/>
              <a:t>Mira Müller</a:t>
            </a:r>
          </a:p>
          <a:p>
            <a:r>
              <a:rPr lang="de-DE" sz="1270" dirty="0"/>
              <a:t>Dr. Christian Büning</a:t>
            </a:r>
            <a:br>
              <a:rPr lang="de-DE" sz="1270" dirty="0"/>
            </a:br>
            <a:endParaRPr lang="de-DE" sz="1270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33" y="4811758"/>
            <a:ext cx="1231717" cy="37911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421" y="4811758"/>
            <a:ext cx="1802627" cy="46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850" y="4811758"/>
            <a:ext cx="853779" cy="45570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auto">
          <a:xfrm rot="10800000" flipH="1" flipV="1">
            <a:off x="4464049" y="4834066"/>
            <a:ext cx="1676401" cy="334494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CEBD27B-3D27-4F04-AFD7-67D402C075CF}"/>
              </a:ext>
            </a:extLst>
          </p:cNvPr>
          <p:cNvSpPr txBox="1"/>
          <p:nvPr/>
        </p:nvSpPr>
        <p:spPr>
          <a:xfrm>
            <a:off x="451094" y="3186147"/>
            <a:ext cx="647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Das Fortbildungs- und Unterrichtskonzept „Blick unter die Haut -  </a:t>
            </a:r>
            <a:r>
              <a:rPr lang="de-DE" sz="1000" dirty="0" err="1"/>
              <a:t>digital:bewegt</a:t>
            </a:r>
            <a:r>
              <a:rPr lang="de-DE" sz="1000" dirty="0"/>
              <a:t> im Sportunterricht“ und die zugehörigen Materialien sind lizensiert unter der Creative Commons Namensnennung 4.0 International Lizenz (CC BY 4.0): https://creativecommons.org/licenses/by/4.0/deed.de</a:t>
            </a:r>
          </a:p>
          <a:p>
            <a:r>
              <a:rPr lang="de-DE" sz="1000" dirty="0"/>
              <a:t>Sie dürfen Inhalte daraus nutzen, vervielfältigen, verbreiten und bearbeiten, sofern Sie die </a:t>
            </a:r>
            <a:r>
              <a:rPr lang="de-DE" sz="1000" dirty="0" err="1"/>
              <a:t>Urheber:innen</a:t>
            </a:r>
            <a:r>
              <a:rPr lang="de-DE" sz="1000" dirty="0"/>
              <a:t> und die Quelle nennen. Veränderungen müssen kenntlich gemacht werden. </a:t>
            </a:r>
          </a:p>
          <a:p>
            <a:r>
              <a:rPr lang="de-DE" sz="1000" dirty="0"/>
              <a:t>Bitte zitieren Sie das Konzept wie folgt: </a:t>
            </a:r>
          </a:p>
          <a:p>
            <a:r>
              <a:rPr lang="de-DE" sz="1000" dirty="0"/>
              <a:t>Steinberg, C., </a:t>
            </a:r>
            <a:r>
              <a:rPr lang="de-DE" sz="1000" dirty="0" err="1"/>
              <a:t>Wittschier</a:t>
            </a:r>
            <a:r>
              <a:rPr lang="de-DE" sz="1000" dirty="0"/>
              <a:t>, R., Müller M., Büning, C. (2026). Blick unter die Haut </a:t>
            </a:r>
            <a:r>
              <a:rPr lang="de-DE" sz="1000" dirty="0" err="1"/>
              <a:t>digital:bewegt</a:t>
            </a:r>
            <a:r>
              <a:rPr lang="de-DE" sz="1000" dirty="0"/>
              <a:t> im Sportunterricht. Fortbildungs- und Unterrichtskonzept. Wir lernen Online. https://redaktion.openeduhub.net/edu-sharing/components/render/64b68c19-23c6-486d-b68c-1923c6486d9d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2398067" name="TextBox 9"/>
          <p:cNvSpPr txBox="1"/>
          <p:nvPr/>
        </p:nvSpPr>
        <p:spPr bwMode="auto">
          <a:xfrm>
            <a:off x="2684692" y="3200514"/>
            <a:ext cx="3653111" cy="81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lang="de-DE" sz="17605" dirty="0"/>
              <a:t>W</a:t>
            </a:r>
            <a:endParaRPr sz="1830" dirty="0"/>
          </a:p>
        </p:txBody>
      </p:sp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Buchstabenkarte</a:t>
            </a:r>
            <a:r>
              <a:rPr sz="3600" dirty="0"/>
              <a:t> </a:t>
            </a:r>
            <a:r>
              <a:rPr lang="de-DE" sz="3600" b="1" dirty="0"/>
              <a:t>2</a:t>
            </a:r>
            <a:endParaRPr sz="3600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4855046" y="685048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124721756" name="TextBox 9"/>
          <p:cNvSpPr txBox="1"/>
          <p:nvPr/>
        </p:nvSpPr>
        <p:spPr bwMode="auto">
          <a:xfrm rot="21599977">
            <a:off x="278659" y="4065696"/>
            <a:ext cx="5170085" cy="570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Bildet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Buchstaben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Körpern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</a:p>
          <a:p>
            <a:pPr algn="just">
              <a:lnSpc>
                <a:spcPts val="2315"/>
              </a:lnSpc>
              <a:defRPr/>
            </a:pP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(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viert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),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sodass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von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außen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erkennbar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wird</a:t>
            </a:r>
            <a:r>
              <a:rPr lang="en-US" sz="1655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sz="127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2398067" name="TextBox 9"/>
          <p:cNvSpPr txBox="1"/>
          <p:nvPr/>
        </p:nvSpPr>
        <p:spPr bwMode="auto">
          <a:xfrm>
            <a:off x="3028487" y="3194050"/>
            <a:ext cx="3653111" cy="81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lang="de-DE" sz="17605" dirty="0"/>
              <a:t>L</a:t>
            </a:r>
            <a:endParaRPr sz="1830" dirty="0"/>
          </a:p>
        </p:txBody>
      </p:sp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Buchstabenkarte</a:t>
            </a:r>
            <a:r>
              <a:rPr sz="3600" dirty="0"/>
              <a:t> </a:t>
            </a:r>
            <a:r>
              <a:rPr lang="de-DE" sz="3600" b="1" dirty="0"/>
              <a:t>3</a:t>
            </a:r>
            <a:endParaRPr sz="3600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4855046" y="685048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124721756" name="TextBox 9"/>
          <p:cNvSpPr txBox="1"/>
          <p:nvPr/>
        </p:nvSpPr>
        <p:spPr bwMode="auto">
          <a:xfrm rot="21599977">
            <a:off x="273033" y="4055198"/>
            <a:ext cx="5170085" cy="865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15"/>
              </a:lnSpc>
              <a:defRPr/>
            </a:pP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Bildet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Buchstaben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mit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euren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Körpern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(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zweit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),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sodass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dieser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von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außen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erkennbar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141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wird</a:t>
            </a:r>
            <a:r>
              <a:rPr lang="en-US" sz="141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lang="en-US" sz="1655" dirty="0">
              <a:solidFill>
                <a:srgbClr val="000000"/>
              </a:solidFill>
              <a:latin typeface="Canva Sans"/>
              <a:ea typeface="Canva Sans"/>
              <a:cs typeface="Canva Sans"/>
            </a:endParaRPr>
          </a:p>
          <a:p>
            <a:pPr algn="just">
              <a:lnSpc>
                <a:spcPts val="2315"/>
              </a:lnSpc>
              <a:defRPr/>
            </a:pPr>
            <a:r>
              <a:rPr lang="en-US" sz="1655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endParaRPr sz="127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Stopplauf</a:t>
            </a:r>
            <a:r>
              <a:rPr sz="3600" dirty="0"/>
              <a:t> </a:t>
            </a:r>
            <a:r>
              <a:rPr lang="de-DE" sz="3600" b="1" dirty="0"/>
              <a:t>1</a:t>
            </a:r>
            <a:endParaRPr sz="3600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4855046" y="685048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7" name="Group 2"/>
          <p:cNvGrpSpPr/>
          <p:nvPr/>
        </p:nvGrpSpPr>
        <p:grpSpPr bwMode="auto">
          <a:xfrm>
            <a:off x="273030" y="1782398"/>
            <a:ext cx="6934210" cy="2978893"/>
            <a:chOff x="0" y="0"/>
            <a:chExt cx="2017909" cy="1141439"/>
          </a:xfrm>
        </p:grpSpPr>
        <p:sp>
          <p:nvSpPr>
            <p:cNvPr id="8" name="Freeform 3"/>
            <p:cNvSpPr/>
            <p:nvPr/>
          </p:nvSpPr>
          <p:spPr bwMode="auto">
            <a:xfrm>
              <a:off x="0" y="0"/>
              <a:ext cx="2017909" cy="1141439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B6DFE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TextBox 4"/>
            <p:cNvSpPr txBox="1"/>
            <p:nvPr/>
          </p:nvSpPr>
          <p:spPr bwMode="auto">
            <a:xfrm>
              <a:off x="0" y="-19049"/>
              <a:ext cx="2017909" cy="1160489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2" name="TextBox 9"/>
          <p:cNvSpPr txBox="1"/>
          <p:nvPr/>
        </p:nvSpPr>
        <p:spPr bwMode="auto">
          <a:xfrm>
            <a:off x="475362" y="2100946"/>
            <a:ext cx="6529545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defRPr/>
            </a:pP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Die Karten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liegen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verdeckt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im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Raum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verteilt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 Die Gruppe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bewegt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sich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zu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Musik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durch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den Raum. Wenn die Musik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stoppt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dreht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jede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*r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eine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Karte um und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nimmt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die Position auf der Karte </a:t>
            </a:r>
            <a:r>
              <a:rPr lang="en-US" sz="28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ein</a:t>
            </a:r>
            <a:r>
              <a:rPr lang="en-US" sz="28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.</a:t>
            </a:r>
            <a:endParaRPr sz="28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5"/>
              </a:lnSpc>
              <a:defRPr/>
            </a:pPr>
            <a:r>
              <a:rPr lang="en-US" sz="36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Stopplauf</a:t>
            </a:r>
            <a:r>
              <a:rPr sz="3600" dirty="0"/>
              <a:t> </a:t>
            </a:r>
            <a:r>
              <a:rPr lang="de-DE" sz="3600" b="1" dirty="0"/>
              <a:t>2</a:t>
            </a:r>
            <a:endParaRPr sz="3600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4855046" y="685048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4" name="Group 2"/>
          <p:cNvGrpSpPr/>
          <p:nvPr/>
        </p:nvGrpSpPr>
        <p:grpSpPr bwMode="auto">
          <a:xfrm>
            <a:off x="273030" y="1782398"/>
            <a:ext cx="6934210" cy="2978893"/>
            <a:chOff x="0" y="0"/>
            <a:chExt cx="2017909" cy="1141439"/>
          </a:xfrm>
        </p:grpSpPr>
        <p:sp>
          <p:nvSpPr>
            <p:cNvPr id="5" name="Freeform 3"/>
            <p:cNvSpPr/>
            <p:nvPr/>
          </p:nvSpPr>
          <p:spPr bwMode="auto">
            <a:xfrm>
              <a:off x="0" y="0"/>
              <a:ext cx="2017909" cy="1141439"/>
            </a:xfrm>
            <a:custGeom>
              <a:avLst/>
              <a:gdLst/>
              <a:ahLst/>
              <a:cxnLst/>
              <a:rect l="l" t="t" r="r" b="b"/>
              <a:pathLst>
                <a:path w="2017909" h="1141440" extrusionOk="0">
                  <a:moveTo>
                    <a:pt x="0" y="0"/>
                  </a:moveTo>
                  <a:lnTo>
                    <a:pt x="2017909" y="0"/>
                  </a:lnTo>
                  <a:lnTo>
                    <a:pt x="2017909" y="1141440"/>
                  </a:lnTo>
                  <a:lnTo>
                    <a:pt x="0" y="1141440"/>
                  </a:lnTo>
                  <a:close/>
                </a:path>
              </a:pathLst>
            </a:custGeom>
            <a:solidFill>
              <a:srgbClr val="B6DFE7"/>
            </a:solidFill>
            <a:ln w="47625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4"/>
            <p:cNvSpPr txBox="1"/>
            <p:nvPr/>
          </p:nvSpPr>
          <p:spPr bwMode="auto">
            <a:xfrm>
              <a:off x="0" y="-19049"/>
              <a:ext cx="2017909" cy="1160489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985"/>
                </a:lnSpc>
                <a:defRPr/>
              </a:pPr>
              <a:endParaRPr sz="1270"/>
            </a:p>
          </p:txBody>
        </p:sp>
      </p:grpSp>
      <p:sp>
        <p:nvSpPr>
          <p:cNvPr id="2" name="TextBox 9"/>
          <p:cNvSpPr txBox="1"/>
          <p:nvPr/>
        </p:nvSpPr>
        <p:spPr bwMode="auto">
          <a:xfrm>
            <a:off x="475362" y="1974850"/>
            <a:ext cx="6529545" cy="29788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defRPr/>
            </a:pPr>
            <a:r>
              <a:rPr lang="en-US" dirty="0"/>
              <a:t>Die Gruppe </a:t>
            </a:r>
            <a:r>
              <a:rPr lang="en-US" dirty="0" err="1"/>
              <a:t>bewegt</a:t>
            </a:r>
            <a:r>
              <a:rPr lang="en-US" dirty="0"/>
              <a:t> </a:t>
            </a:r>
            <a:r>
              <a:rPr lang="en-US" dirty="0" err="1"/>
              <a:t>sich</a:t>
            </a:r>
            <a:r>
              <a:rPr lang="en-US" dirty="0"/>
              <a:t> </a:t>
            </a:r>
            <a:r>
              <a:rPr lang="en-US" dirty="0" err="1"/>
              <a:t>zu</a:t>
            </a:r>
            <a:r>
              <a:rPr lang="en-US" dirty="0"/>
              <a:t> Musik </a:t>
            </a:r>
            <a:r>
              <a:rPr lang="en-US" dirty="0" err="1"/>
              <a:t>durch</a:t>
            </a:r>
            <a:r>
              <a:rPr lang="en-US" dirty="0"/>
              <a:t> den Raum. Wenn die Musik </a:t>
            </a:r>
            <a:r>
              <a:rPr lang="en-US" dirty="0" err="1"/>
              <a:t>stoppt</a:t>
            </a:r>
            <a:r>
              <a:rPr lang="en-US" dirty="0"/>
              <a:t>, </a:t>
            </a:r>
            <a:r>
              <a:rPr lang="en-US" dirty="0" err="1"/>
              <a:t>ruft</a:t>
            </a:r>
            <a:r>
              <a:rPr lang="en-US" dirty="0"/>
              <a:t> die </a:t>
            </a:r>
            <a:r>
              <a:rPr lang="en-US" dirty="0" err="1"/>
              <a:t>Lehrkraft</a:t>
            </a:r>
            <a:r>
              <a:rPr lang="en-US" dirty="0"/>
              <a:t> </a:t>
            </a:r>
            <a:r>
              <a:rPr lang="en-US" dirty="0" err="1"/>
              <a:t>eine</a:t>
            </a:r>
            <a:r>
              <a:rPr lang="en-US" dirty="0"/>
              <a:t> der vier </a:t>
            </a:r>
            <a:r>
              <a:rPr lang="en-US" dirty="0" err="1"/>
              <a:t>Fragen</a:t>
            </a:r>
            <a:r>
              <a:rPr lang="en-US" dirty="0"/>
              <a:t>:</a:t>
            </a:r>
          </a:p>
          <a:p>
            <a:pPr algn="just">
              <a:defRPr/>
            </a:pPr>
            <a:endParaRPr lang="en-US" dirty="0"/>
          </a:p>
          <a:p>
            <a:pPr marL="258445" lvl="1" indent="-129540" algn="just">
              <a:buFont typeface="Arial" panose="020B0704020202020204"/>
              <a:buChar char="•"/>
              <a:defRPr/>
            </a:pPr>
            <a:r>
              <a:rPr lang="en-US" dirty="0"/>
              <a:t>Wie </a:t>
            </a:r>
            <a:r>
              <a:rPr lang="en-US" dirty="0" err="1"/>
              <a:t>kann</a:t>
            </a:r>
            <a:r>
              <a:rPr lang="en-US" dirty="0"/>
              <a:t> man </a:t>
            </a:r>
            <a:r>
              <a:rPr lang="en-US" dirty="0" err="1"/>
              <a:t>stehen</a:t>
            </a:r>
            <a:r>
              <a:rPr lang="en-US" dirty="0"/>
              <a:t>?</a:t>
            </a:r>
          </a:p>
          <a:p>
            <a:pPr marL="258445" lvl="1" indent="-129540" algn="just">
              <a:buFont typeface="Arial" panose="020B0704020202020204"/>
              <a:buChar char="•"/>
              <a:defRPr/>
            </a:pPr>
            <a:r>
              <a:rPr lang="en-US" dirty="0"/>
              <a:t>Wie </a:t>
            </a:r>
            <a:r>
              <a:rPr lang="en-US" dirty="0" err="1"/>
              <a:t>kann</a:t>
            </a:r>
            <a:r>
              <a:rPr lang="en-US" dirty="0"/>
              <a:t> man </a:t>
            </a:r>
            <a:r>
              <a:rPr lang="en-US" dirty="0" err="1"/>
              <a:t>sitzen</a:t>
            </a:r>
            <a:r>
              <a:rPr lang="en-US" dirty="0"/>
              <a:t>?</a:t>
            </a:r>
          </a:p>
          <a:p>
            <a:pPr marL="258445" lvl="1" indent="-129540" algn="just">
              <a:buFont typeface="Arial" panose="020B0704020202020204"/>
              <a:buChar char="•"/>
              <a:defRPr/>
            </a:pPr>
            <a:r>
              <a:rPr lang="en-US" dirty="0"/>
              <a:t>Wie </a:t>
            </a:r>
            <a:r>
              <a:rPr lang="en-US" dirty="0" err="1"/>
              <a:t>kann</a:t>
            </a:r>
            <a:r>
              <a:rPr lang="en-US" dirty="0"/>
              <a:t> man </a:t>
            </a:r>
            <a:r>
              <a:rPr lang="en-US" dirty="0" err="1"/>
              <a:t>liegen</a:t>
            </a:r>
            <a:endParaRPr lang="en-US" dirty="0"/>
          </a:p>
          <a:p>
            <a:pPr marL="258445" lvl="1" indent="-129540" algn="just">
              <a:buFont typeface="Arial" panose="020B0704020202020204"/>
              <a:buChar char="•"/>
              <a:defRPr/>
            </a:pPr>
            <a:r>
              <a:rPr lang="en-US" dirty="0"/>
              <a:t>Wie </a:t>
            </a:r>
            <a:r>
              <a:rPr lang="en-US" dirty="0" err="1"/>
              <a:t>kann</a:t>
            </a:r>
            <a:r>
              <a:rPr lang="en-US" dirty="0"/>
              <a:t> man </a:t>
            </a:r>
            <a:r>
              <a:rPr lang="en-US" dirty="0" err="1"/>
              <a:t>stützen</a:t>
            </a:r>
            <a:r>
              <a:rPr lang="en-US" dirty="0"/>
              <a:t>? </a:t>
            </a:r>
          </a:p>
          <a:p>
            <a:pPr marL="129540" lvl="1" algn="just">
              <a:defRPr/>
            </a:pPr>
            <a:endParaRPr lang="en-US" dirty="0"/>
          </a:p>
          <a:p>
            <a:pPr marL="129540" lvl="1" algn="just">
              <a:defRPr/>
            </a:pPr>
            <a:r>
              <a:rPr lang="en-US" dirty="0" err="1"/>
              <a:t>Jede</a:t>
            </a:r>
            <a:r>
              <a:rPr lang="en-US" dirty="0"/>
              <a:t>*r </a:t>
            </a:r>
            <a:r>
              <a:rPr lang="en-US" dirty="0" err="1"/>
              <a:t>begibt</a:t>
            </a:r>
            <a:r>
              <a:rPr lang="en-US" dirty="0"/>
              <a:t> </a:t>
            </a:r>
            <a:r>
              <a:rPr lang="en-US" dirty="0" err="1"/>
              <a:t>sich</a:t>
            </a:r>
            <a:r>
              <a:rPr lang="en-US" dirty="0"/>
              <a:t> </a:t>
            </a:r>
            <a:r>
              <a:rPr lang="en-US" dirty="0" err="1"/>
              <a:t>anschließend</a:t>
            </a:r>
            <a:r>
              <a:rPr lang="en-US" dirty="0"/>
              <a:t> 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entsprechende</a:t>
            </a:r>
            <a:r>
              <a:rPr lang="en-US" dirty="0"/>
              <a:t> Position.</a:t>
            </a:r>
          </a:p>
          <a:p>
            <a:pPr marL="258445" lvl="1" indent="-129540">
              <a:lnSpc>
                <a:spcPts val="1685"/>
              </a:lnSpc>
              <a:buFont typeface="Arial" panose="020B0704020202020204"/>
              <a:buChar char="•"/>
              <a:defRPr/>
            </a:pPr>
            <a:endParaRPr lang="en-US" sz="1270" dirty="0"/>
          </a:p>
          <a:p>
            <a:pPr algn="just">
              <a:lnSpc>
                <a:spcPts val="1775"/>
              </a:lnSpc>
              <a:defRPr/>
            </a:pPr>
            <a:endParaRPr lang="en-US" sz="28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13691612" name="Group 5"/>
          <p:cNvGrpSpPr/>
          <p:nvPr/>
        </p:nvGrpSpPr>
        <p:grpSpPr bwMode="auto">
          <a:xfrm rot="21599977">
            <a:off x="273035" y="211039"/>
            <a:ext cx="6934203" cy="1306610"/>
            <a:chOff x="0" y="0"/>
            <a:chExt cx="7848985" cy="1477959"/>
          </a:xfrm>
        </p:grpSpPr>
        <p:sp>
          <p:nvSpPr>
            <p:cNvPr id="1781085037" name="Freeform 6"/>
            <p:cNvSpPr/>
            <p:nvPr/>
          </p:nvSpPr>
          <p:spPr bwMode="auto">
            <a:xfrm>
              <a:off x="1" y="365212"/>
              <a:ext cx="7848984" cy="1112747"/>
            </a:xfrm>
            <a:custGeom>
              <a:avLst/>
              <a:gdLst/>
              <a:ahLst/>
              <a:cxnLst/>
              <a:rect l="l" t="t" r="r" b="b"/>
              <a:pathLst>
                <a:path w="2180922" h="276091" extrusionOk="0">
                  <a:moveTo>
                    <a:pt x="0" y="0"/>
                  </a:moveTo>
                  <a:lnTo>
                    <a:pt x="2180922" y="0"/>
                  </a:lnTo>
                  <a:lnTo>
                    <a:pt x="2180922" y="276091"/>
                  </a:lnTo>
                  <a:lnTo>
                    <a:pt x="0" y="276091"/>
                  </a:lnTo>
                  <a:close/>
                </a:path>
              </a:pathLst>
            </a:custGeom>
            <a:solidFill>
              <a:srgbClr val="92BAC2"/>
            </a:solidFill>
            <a:ln w="38100" cap="sq">
              <a:solidFill>
                <a:srgbClr val="92BAC2"/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976410971" name="TextBox 7"/>
            <p:cNvSpPr txBox="1"/>
            <p:nvPr/>
          </p:nvSpPr>
          <p:spPr bwMode="auto">
            <a:xfrm>
              <a:off x="0" y="0"/>
              <a:ext cx="6120000" cy="801480"/>
            </a:xfrm>
            <a:prstGeom prst="rect">
              <a:avLst/>
            </a:prstGeom>
            <a:grpFill/>
          </p:spPr>
          <p:txBody>
            <a:bodyPr lIns="35773" tIns="35773" rIns="35773" bIns="35773" rtlCol="0" anchor="ctr"/>
            <a:lstStyle/>
            <a:p>
              <a:pPr algn="ctr">
                <a:lnSpc>
                  <a:spcPts val="490"/>
                </a:lnSpc>
                <a:defRPr/>
              </a:pPr>
              <a:endParaRPr sz="1270"/>
            </a:p>
          </p:txBody>
        </p:sp>
      </p:grpSp>
      <p:sp>
        <p:nvSpPr>
          <p:cNvPr id="380087854" name="TextBox 8"/>
          <p:cNvSpPr txBox="1"/>
          <p:nvPr/>
        </p:nvSpPr>
        <p:spPr bwMode="auto">
          <a:xfrm rot="21599977">
            <a:off x="501639" y="833371"/>
            <a:ext cx="4353407" cy="454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45"/>
              </a:lnSpc>
              <a:defRPr/>
            </a:pPr>
            <a:r>
              <a:rPr lang="en-US" sz="36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Feuer, Wasser, Blitz</a:t>
            </a:r>
            <a:endParaRPr lang="en-US" dirty="0"/>
          </a:p>
        </p:txBody>
      </p:sp>
      <p:sp>
        <p:nvSpPr>
          <p:cNvPr id="1712877409" name="Freeform 10"/>
          <p:cNvSpPr/>
          <p:nvPr/>
        </p:nvSpPr>
        <p:spPr bwMode="auto">
          <a:xfrm rot="21599977">
            <a:off x="5166358" y="704049"/>
            <a:ext cx="593696" cy="622101"/>
          </a:xfrm>
          <a:custGeom>
            <a:avLst/>
            <a:gdLst/>
            <a:ahLst/>
            <a:cxnLst/>
            <a:rect l="l" t="t" r="r" b="b"/>
            <a:pathLst>
              <a:path w="672017" h="703683" extrusionOk="0">
                <a:moveTo>
                  <a:pt x="0" y="0"/>
                </a:moveTo>
                <a:lnTo>
                  <a:pt x="672018" y="0"/>
                </a:lnTo>
                <a:lnTo>
                  <a:pt x="672018" y="703683"/>
                </a:lnTo>
                <a:lnTo>
                  <a:pt x="0" y="703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  <p:sp>
        <p:nvSpPr>
          <p:cNvPr id="11" name="TextBox 8"/>
          <p:cNvSpPr txBox="1"/>
          <p:nvPr/>
        </p:nvSpPr>
        <p:spPr bwMode="auto">
          <a:xfrm>
            <a:off x="111405" y="1787336"/>
            <a:ext cx="6029045" cy="24200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32155" lvl="1" indent="-365760" algn="just">
              <a:lnSpc>
                <a:spcPts val="4780"/>
              </a:lnSpc>
              <a:buFont typeface="Arial" panose="020B0704020202020204"/>
              <a:buChar char="•"/>
              <a:defRPr/>
            </a:pPr>
            <a:r>
              <a:rPr lang="en-US" sz="34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Feuer - Stand</a:t>
            </a:r>
            <a:endParaRPr sz="1800" dirty="0"/>
          </a:p>
          <a:p>
            <a:pPr marL="732155" lvl="1" indent="-365760" algn="just">
              <a:lnSpc>
                <a:spcPts val="4780"/>
              </a:lnSpc>
              <a:buFont typeface="Arial" panose="020B0704020202020204"/>
              <a:buChar char="•"/>
              <a:defRPr/>
            </a:pPr>
            <a:r>
              <a:rPr lang="en-US" sz="34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Wasser - Lage</a:t>
            </a:r>
            <a:endParaRPr sz="1800" dirty="0"/>
          </a:p>
          <a:p>
            <a:pPr marL="732155" lvl="1" indent="-365760" algn="just">
              <a:lnSpc>
                <a:spcPts val="4780"/>
              </a:lnSpc>
              <a:buFont typeface="Arial" panose="020B0704020202020204"/>
              <a:buChar char="•"/>
              <a:defRPr/>
            </a:pPr>
            <a:r>
              <a:rPr lang="en-US" sz="34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Blitz - </a:t>
            </a:r>
            <a:r>
              <a:rPr lang="en-US" sz="34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Stütz</a:t>
            </a:r>
            <a:endParaRPr sz="1800" dirty="0"/>
          </a:p>
          <a:p>
            <a:pPr marL="732155" lvl="1" indent="-365760" algn="just">
              <a:lnSpc>
                <a:spcPts val="4780"/>
              </a:lnSpc>
              <a:buFont typeface="Arial" panose="020B0704020202020204"/>
              <a:buChar char="•"/>
              <a:defRPr/>
            </a:pPr>
            <a:r>
              <a:rPr lang="en-US" sz="34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Erde</a:t>
            </a:r>
            <a:r>
              <a:rPr lang="en-US" sz="34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- Sitz</a:t>
            </a:r>
            <a:endParaRPr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58616227" name="Group 2"/>
          <p:cNvGrpSpPr/>
          <p:nvPr/>
        </p:nvGrpSpPr>
        <p:grpSpPr bwMode="auto">
          <a:xfrm rot="16200000">
            <a:off x="2632169" y="-1692088"/>
            <a:ext cx="929460" cy="5038098"/>
            <a:chOff x="0" y="0"/>
            <a:chExt cx="1759836" cy="9539118"/>
          </a:xfrm>
        </p:grpSpPr>
        <p:sp>
          <p:nvSpPr>
            <p:cNvPr id="3" name="Freeform 3"/>
            <p:cNvSpPr/>
            <p:nvPr/>
          </p:nvSpPr>
          <p:spPr bwMode="auto">
            <a:xfrm rot="5400000">
              <a:off x="0" y="7779282"/>
              <a:ext cx="1759836" cy="1759836"/>
            </a:xfrm>
            <a:custGeom>
              <a:avLst/>
              <a:gdLst/>
              <a:ahLst/>
              <a:cxnLst/>
              <a:rect l="l" t="t" r="r" b="b"/>
              <a:pathLst>
                <a:path w="1759836" h="1759836" extrusionOk="0">
                  <a:moveTo>
                    <a:pt x="0" y="0"/>
                  </a:moveTo>
                  <a:lnTo>
                    <a:pt x="1759836" y="0"/>
                  </a:lnTo>
                  <a:lnTo>
                    <a:pt x="1759836" y="1759836"/>
                  </a:lnTo>
                  <a:lnTo>
                    <a:pt x="0" y="1759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 rot="5400000">
              <a:off x="-3152523" y="3675662"/>
              <a:ext cx="8126010" cy="774685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  <a:defRPr/>
              </a:pPr>
              <a:r>
                <a:rPr lang="en-US" sz="25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Welche</a:t>
              </a:r>
              <a:r>
                <a:rPr lang="en-US" sz="25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 </a:t>
              </a:r>
              <a:r>
                <a:rPr lang="en-US" sz="25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Positionen</a:t>
              </a:r>
              <a:r>
                <a:rPr lang="en-US" sz="25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 </a:t>
              </a:r>
              <a:r>
                <a:rPr lang="en-US" sz="25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gibt</a:t>
              </a:r>
              <a:r>
                <a:rPr lang="en-US" sz="2500" b="1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 es?</a:t>
              </a:r>
              <a:endParaRPr sz="1270" dirty="0"/>
            </a:p>
          </p:txBody>
        </p:sp>
      </p:grpSp>
      <p:sp>
        <p:nvSpPr>
          <p:cNvPr id="1217662549" name="TextBox 5"/>
          <p:cNvSpPr txBox="1"/>
          <p:nvPr/>
        </p:nvSpPr>
        <p:spPr bwMode="auto">
          <a:xfrm>
            <a:off x="487992" y="1535703"/>
            <a:ext cx="5116988" cy="28751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375" lvl="1" indent="-229870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Wie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stehen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  <a:endParaRPr sz="3200" dirty="0"/>
          </a:p>
          <a:p>
            <a:pPr marL="460375" lvl="1" indent="-229870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Wie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sitzen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  <a:endParaRPr sz="3200" dirty="0"/>
          </a:p>
          <a:p>
            <a:pPr marL="460375" lvl="1" indent="-229870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Wie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liegen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  <a:endParaRPr sz="3200" dirty="0"/>
          </a:p>
          <a:p>
            <a:pPr marL="460375" lvl="1" indent="-229870">
              <a:lnSpc>
                <a:spcPct val="150000"/>
              </a:lnSpc>
              <a:buFont typeface="Arial" panose="020B0704020202020204"/>
              <a:buChar char="•"/>
              <a:defRPr/>
            </a:pP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Wie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stützen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  <a:endParaRPr sz="3200" dirty="0"/>
          </a:p>
        </p:txBody>
      </p:sp>
      <p:sp>
        <p:nvSpPr>
          <p:cNvPr id="302322736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A1</a:t>
            </a:r>
            <a:endParaRPr sz="2000" dirty="0"/>
          </a:p>
        </p:txBody>
      </p:sp>
      <p:sp>
        <p:nvSpPr>
          <p:cNvPr id="795626408" name="AutoShape 7"/>
          <p:cNvSpPr/>
          <p:nvPr/>
        </p:nvSpPr>
        <p:spPr bwMode="auto">
          <a:xfrm rot="16200000">
            <a:off x="3838307" y="-2763052"/>
            <a:ext cx="32284" cy="807720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6DFE7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58616227" name="Group 2"/>
          <p:cNvGrpSpPr/>
          <p:nvPr/>
        </p:nvGrpSpPr>
        <p:grpSpPr bwMode="auto">
          <a:xfrm rot="16200000">
            <a:off x="2280362" y="-1321836"/>
            <a:ext cx="1179302" cy="4291764"/>
            <a:chOff x="-231007" y="276968"/>
            <a:chExt cx="2232886" cy="8126012"/>
          </a:xfrm>
        </p:grpSpPr>
        <p:sp>
          <p:nvSpPr>
            <p:cNvPr id="3" name="Freeform 3"/>
            <p:cNvSpPr/>
            <p:nvPr/>
          </p:nvSpPr>
          <p:spPr bwMode="auto">
            <a:xfrm rot="5400000">
              <a:off x="242044" y="5771074"/>
              <a:ext cx="1759836" cy="1759835"/>
            </a:xfrm>
            <a:custGeom>
              <a:avLst/>
              <a:gdLst/>
              <a:ahLst/>
              <a:cxnLst/>
              <a:rect l="l" t="t" r="r" b="b"/>
              <a:pathLst>
                <a:path w="1759836" h="1759836" extrusionOk="0">
                  <a:moveTo>
                    <a:pt x="0" y="0"/>
                  </a:moveTo>
                  <a:lnTo>
                    <a:pt x="1759836" y="0"/>
                  </a:lnTo>
                  <a:lnTo>
                    <a:pt x="1759836" y="1759836"/>
                  </a:lnTo>
                  <a:lnTo>
                    <a:pt x="0" y="1759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 rot="5400000">
              <a:off x="-3518904" y="3564865"/>
              <a:ext cx="8126012" cy="155021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  <a:defRPr/>
              </a:pPr>
              <a:r>
                <a:rPr lang="en-US" sz="2500" b="1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</a:rPr>
                <a:t>Aufstellungsformen</a:t>
              </a:r>
              <a:endParaRPr lang="en-US" sz="2500" dirty="0"/>
            </a:p>
            <a:p>
              <a:pPr algn="ctr">
                <a:lnSpc>
                  <a:spcPts val="3360"/>
                </a:lnSpc>
                <a:defRPr/>
              </a:pPr>
              <a:endParaRPr sz="1270" dirty="0"/>
            </a:p>
          </p:txBody>
        </p:sp>
      </p:grpSp>
      <p:sp>
        <p:nvSpPr>
          <p:cNvPr id="1217662549" name="TextBox 5"/>
          <p:cNvSpPr txBox="1"/>
          <p:nvPr/>
        </p:nvSpPr>
        <p:spPr bwMode="auto">
          <a:xfrm>
            <a:off x="487992" y="1535703"/>
            <a:ext cx="5116988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45135" lvl="1" indent="-222250">
              <a:lnSpc>
                <a:spcPts val="3605"/>
              </a:lnSpc>
              <a:buFont typeface="Arial" panose="020B0704020202020204"/>
              <a:buChar char="•"/>
              <a:defRPr/>
            </a:pP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Wie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sich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im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Raum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aufstellen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</a:p>
          <a:p>
            <a:pPr marL="222250" lvl="1">
              <a:lnSpc>
                <a:spcPts val="3605"/>
              </a:lnSpc>
              <a:defRPr/>
            </a:pPr>
            <a:endParaRPr lang="en-US" sz="3200" dirty="0"/>
          </a:p>
          <a:p>
            <a:pPr marL="445135" lvl="1" indent="-222250">
              <a:lnSpc>
                <a:spcPts val="3605"/>
              </a:lnSpc>
              <a:buFont typeface="Arial" panose="020B0704020202020204"/>
              <a:buChar char="•"/>
              <a:defRPr/>
            </a:pP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Welche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Formationen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kann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 man </a:t>
            </a:r>
            <a:r>
              <a:rPr lang="en-US" sz="32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bilden</a:t>
            </a:r>
            <a:r>
              <a:rPr lang="en-US" sz="3200" dirty="0">
                <a:solidFill>
                  <a:srgbClr val="000000"/>
                </a:solidFill>
                <a:latin typeface="Canva Sans"/>
                <a:ea typeface="Canva Sans"/>
                <a:cs typeface="Canva Sans"/>
              </a:rPr>
              <a:t>?</a:t>
            </a:r>
            <a:endParaRPr lang="en-US" sz="3200" dirty="0"/>
          </a:p>
        </p:txBody>
      </p:sp>
      <p:sp>
        <p:nvSpPr>
          <p:cNvPr id="302322736" name="TextBox 6"/>
          <p:cNvSpPr txBox="1"/>
          <p:nvPr/>
        </p:nvSpPr>
        <p:spPr bwMode="auto">
          <a:xfrm>
            <a:off x="6902450" y="4892992"/>
            <a:ext cx="398871" cy="238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5"/>
              </a:lnSpc>
              <a:defRPr/>
            </a:pPr>
            <a:r>
              <a:rPr lang="en-US" sz="20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</a:rPr>
              <a:t>A4</a:t>
            </a:r>
            <a:endParaRPr sz="2000" dirty="0"/>
          </a:p>
        </p:txBody>
      </p:sp>
      <p:sp>
        <p:nvSpPr>
          <p:cNvPr id="795626408" name="AutoShape 7"/>
          <p:cNvSpPr/>
          <p:nvPr/>
        </p:nvSpPr>
        <p:spPr bwMode="auto">
          <a:xfrm rot="16200000">
            <a:off x="3838307" y="-2763052"/>
            <a:ext cx="32284" cy="8077201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3">
            <a:off x="251140" y="4811762"/>
            <a:ext cx="914824" cy="3200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Benutzerdefiniert</PresentationFormat>
  <Paragraphs>184</Paragraphs>
  <Slides>25</Slides>
  <Notes>25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2" baseType="lpstr">
      <vt:lpstr>Calibri</vt:lpstr>
      <vt:lpstr>Canva Sans</vt:lpstr>
      <vt:lpstr>Canva Sans Italics</vt:lpstr>
      <vt:lpstr>Canva Sans Bold</vt:lpstr>
      <vt:lpstr>Aptos</vt:lpstr>
      <vt:lpstr>Arial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Aufgabenkarten 2 Kopie</dc:title>
  <dc:creator>Frizen, Ronja</dc:creator>
  <cp:lastModifiedBy>Miko, Helena</cp:lastModifiedBy>
  <cp:revision>27</cp:revision>
  <cp:lastPrinted>2025-12-02T17:02:59Z</cp:lastPrinted>
  <dcterms:created xsi:type="dcterms:W3CDTF">2025-12-02T17:02:59Z</dcterms:created>
  <dcterms:modified xsi:type="dcterms:W3CDTF">2026-02-04T13:30:48Z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C6E748BF0FB830AE769E2D69C4973C17_43</vt:lpwstr>
  </property>
  <property fmtid="{D5CDD505-2E9C-101B-9397-08002B2CF9AE}" pid="3" name="KSOProductBuildVer">
    <vt:lpwstr>1031-12.1.23152.23152</vt:lpwstr>
  </property>
</Properties>
</file>